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5" r:id="rId4"/>
    <p:sldId id="296" r:id="rId5"/>
    <p:sldId id="264" r:id="rId6"/>
    <p:sldId id="265" r:id="rId7"/>
    <p:sldId id="262" r:id="rId8"/>
    <p:sldId id="263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60" r:id="rId18"/>
    <p:sldId id="277" r:id="rId19"/>
    <p:sldId id="276" r:id="rId20"/>
    <p:sldId id="274" r:id="rId21"/>
    <p:sldId id="275" r:id="rId22"/>
    <p:sldId id="278" r:id="rId23"/>
    <p:sldId id="279" r:id="rId24"/>
    <p:sldId id="298" r:id="rId25"/>
    <p:sldId id="285" r:id="rId26"/>
    <p:sldId id="283" r:id="rId27"/>
    <p:sldId id="287" r:id="rId28"/>
    <p:sldId id="282" r:id="rId29"/>
    <p:sldId id="288" r:id="rId30"/>
    <p:sldId id="307" r:id="rId31"/>
    <p:sldId id="289" r:id="rId32"/>
    <p:sldId id="308" r:id="rId33"/>
    <p:sldId id="290" r:id="rId34"/>
    <p:sldId id="291" r:id="rId35"/>
    <p:sldId id="292" r:id="rId36"/>
    <p:sldId id="293" r:id="rId37"/>
    <p:sldId id="306" r:id="rId38"/>
    <p:sldId id="294" r:id="rId39"/>
    <p:sldId id="299" r:id="rId40"/>
    <p:sldId id="301" r:id="rId41"/>
    <p:sldId id="300" r:id="rId42"/>
    <p:sldId id="303" r:id="rId43"/>
    <p:sldId id="304" r:id="rId44"/>
    <p:sldId id="305" r:id="rId45"/>
    <p:sldId id="302" r:id="rId46"/>
    <p:sldId id="297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45D"/>
    <a:srgbClr val="96C9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7BBA1-1DFE-4F8A-8634-63D67316E425}" type="doc">
      <dgm:prSet loTypeId="urn:microsoft.com/office/officeart/2005/8/layout/vProcess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CE6452DE-7F25-498D-95FC-9BE1420639D1}">
      <dgm:prSet phldrT="[Texto]"/>
      <dgm:spPr/>
      <dgm:t>
        <a:bodyPr/>
        <a:lstStyle/>
        <a:p>
          <a:r>
            <a:rPr lang="pt-BR" dirty="0"/>
            <a:t>Canais de Escuta Docente- “Sinaleira” (entraves, condicionantes, pontos de partida)</a:t>
          </a:r>
        </a:p>
      </dgm:t>
    </dgm:pt>
    <dgm:pt modelId="{679A6BF3-FE67-4559-9C0D-9E39570A3CA0}" type="parTrans" cxnId="{8FAF3FA1-63F6-4413-A714-DD7CCA7E1C5D}">
      <dgm:prSet/>
      <dgm:spPr/>
      <dgm:t>
        <a:bodyPr/>
        <a:lstStyle/>
        <a:p>
          <a:endParaRPr lang="pt-BR"/>
        </a:p>
      </dgm:t>
    </dgm:pt>
    <dgm:pt modelId="{A488C6DF-29AC-4EC1-8B7C-A6AE5B38DB18}" type="sibTrans" cxnId="{8FAF3FA1-63F6-4413-A714-DD7CCA7E1C5D}">
      <dgm:prSet/>
      <dgm:spPr/>
      <dgm:t>
        <a:bodyPr/>
        <a:lstStyle/>
        <a:p>
          <a:endParaRPr lang="pt-BR"/>
        </a:p>
      </dgm:t>
    </dgm:pt>
    <dgm:pt modelId="{0BCD0EFA-9310-4D0F-BE93-EB59F5DABA70}">
      <dgm:prSet phldrT="[Texto]"/>
      <dgm:spPr/>
      <dgm:t>
        <a:bodyPr/>
        <a:lstStyle/>
        <a:p>
          <a:r>
            <a:rPr lang="pt-BR" dirty="0"/>
            <a:t>Rediscussão da proposta extensionista dos cursos/presença da extensão nos </a:t>
          </a:r>
          <a:r>
            <a:rPr lang="pt-BR" dirty="0" err="1"/>
            <a:t>PPCs</a:t>
          </a:r>
          <a:endParaRPr lang="pt-BR" dirty="0"/>
        </a:p>
      </dgm:t>
    </dgm:pt>
    <dgm:pt modelId="{FCD9218C-A853-4FE5-AF10-9C16EC2036AE}" type="parTrans" cxnId="{7E1848DE-6B0E-4F9F-9025-671C7342F120}">
      <dgm:prSet/>
      <dgm:spPr/>
      <dgm:t>
        <a:bodyPr/>
        <a:lstStyle/>
        <a:p>
          <a:endParaRPr lang="pt-BR"/>
        </a:p>
      </dgm:t>
    </dgm:pt>
    <dgm:pt modelId="{6C06ED87-9D62-4DFA-94D4-225FC28A42D3}" type="sibTrans" cxnId="{7E1848DE-6B0E-4F9F-9025-671C7342F120}">
      <dgm:prSet/>
      <dgm:spPr/>
      <dgm:t>
        <a:bodyPr/>
        <a:lstStyle/>
        <a:p>
          <a:endParaRPr lang="pt-BR"/>
        </a:p>
      </dgm:t>
    </dgm:pt>
    <dgm:pt modelId="{9255BA15-41DA-4BFA-9E42-9068154F9942}">
      <dgm:prSet phldrT="[Texto]"/>
      <dgm:spPr/>
      <dgm:t>
        <a:bodyPr/>
        <a:lstStyle/>
        <a:p>
          <a:r>
            <a:rPr lang="pt-BR" dirty="0"/>
            <a:t>Leitura de Território</a:t>
          </a:r>
        </a:p>
      </dgm:t>
    </dgm:pt>
    <dgm:pt modelId="{C8AC37BA-1829-44BE-8991-6689B4C9FCA0}" type="parTrans" cxnId="{062A4EBD-E89C-4E35-85FB-F5BDAB43D11D}">
      <dgm:prSet/>
      <dgm:spPr/>
      <dgm:t>
        <a:bodyPr/>
        <a:lstStyle/>
        <a:p>
          <a:endParaRPr lang="pt-BR"/>
        </a:p>
      </dgm:t>
    </dgm:pt>
    <dgm:pt modelId="{8017D19E-D5AA-47E0-90F6-53784107BFCD}" type="sibTrans" cxnId="{062A4EBD-E89C-4E35-85FB-F5BDAB43D11D}">
      <dgm:prSet/>
      <dgm:spPr/>
      <dgm:t>
        <a:bodyPr/>
        <a:lstStyle/>
        <a:p>
          <a:endParaRPr lang="pt-BR"/>
        </a:p>
      </dgm:t>
    </dgm:pt>
    <dgm:pt modelId="{CC390A76-0AA3-4D4D-AC66-77D374A02D86}">
      <dgm:prSet/>
      <dgm:spPr/>
      <dgm:t>
        <a:bodyPr/>
        <a:lstStyle/>
        <a:p>
          <a:r>
            <a:rPr lang="pt-BR" dirty="0"/>
            <a:t>Mapeamento do Currículo Oculto</a:t>
          </a:r>
        </a:p>
      </dgm:t>
    </dgm:pt>
    <dgm:pt modelId="{B9C42D0E-4BEF-43A3-8FFA-36EC4D4FC0B5}" type="parTrans" cxnId="{657E070E-6776-4BEE-A32C-8B12D89E2210}">
      <dgm:prSet/>
      <dgm:spPr/>
      <dgm:t>
        <a:bodyPr/>
        <a:lstStyle/>
        <a:p>
          <a:endParaRPr lang="pt-BR"/>
        </a:p>
      </dgm:t>
    </dgm:pt>
    <dgm:pt modelId="{A1C39356-D2BD-4138-8075-8D33D8086A54}" type="sibTrans" cxnId="{657E070E-6776-4BEE-A32C-8B12D89E2210}">
      <dgm:prSet/>
      <dgm:spPr/>
      <dgm:t>
        <a:bodyPr/>
        <a:lstStyle/>
        <a:p>
          <a:endParaRPr lang="pt-BR"/>
        </a:p>
      </dgm:t>
    </dgm:pt>
    <dgm:pt modelId="{D7510F43-95B0-4E8C-BB26-51F8A800C2BF}">
      <dgm:prSet/>
      <dgm:spPr/>
      <dgm:t>
        <a:bodyPr/>
        <a:lstStyle/>
        <a:p>
          <a:endParaRPr lang="pt-BR"/>
        </a:p>
      </dgm:t>
    </dgm:pt>
    <dgm:pt modelId="{CD2F63D1-D864-49AE-BBE4-3C77B053BA0A}" type="parTrans" cxnId="{F85BCB76-8D2F-4AE5-ADAA-B857FFBF2B54}">
      <dgm:prSet/>
      <dgm:spPr/>
      <dgm:t>
        <a:bodyPr/>
        <a:lstStyle/>
        <a:p>
          <a:endParaRPr lang="pt-BR"/>
        </a:p>
      </dgm:t>
    </dgm:pt>
    <dgm:pt modelId="{FADF161F-CB78-40BB-8542-DB3E106B654E}" type="sibTrans" cxnId="{F85BCB76-8D2F-4AE5-ADAA-B857FFBF2B54}">
      <dgm:prSet/>
      <dgm:spPr/>
      <dgm:t>
        <a:bodyPr/>
        <a:lstStyle/>
        <a:p>
          <a:endParaRPr lang="pt-BR"/>
        </a:p>
      </dgm:t>
    </dgm:pt>
    <dgm:pt modelId="{8F20E27B-90CB-4A6C-A58D-6BA1E956B14B}">
      <dgm:prSet/>
      <dgm:spPr/>
      <dgm:t>
        <a:bodyPr/>
        <a:lstStyle/>
        <a:p>
          <a:endParaRPr lang="pt-BR"/>
        </a:p>
      </dgm:t>
    </dgm:pt>
    <dgm:pt modelId="{F4D0B249-4F97-4A93-9B9A-47CE592E21C7}" type="parTrans" cxnId="{8095522E-5CD1-4875-9EA9-94E776DAD88C}">
      <dgm:prSet/>
      <dgm:spPr/>
      <dgm:t>
        <a:bodyPr/>
        <a:lstStyle/>
        <a:p>
          <a:endParaRPr lang="pt-BR"/>
        </a:p>
      </dgm:t>
    </dgm:pt>
    <dgm:pt modelId="{0AA4D4DB-D192-45E9-A893-16745AD559B2}" type="sibTrans" cxnId="{8095522E-5CD1-4875-9EA9-94E776DAD88C}">
      <dgm:prSet/>
      <dgm:spPr/>
      <dgm:t>
        <a:bodyPr/>
        <a:lstStyle/>
        <a:p>
          <a:endParaRPr lang="pt-BR"/>
        </a:p>
      </dgm:t>
    </dgm:pt>
    <dgm:pt modelId="{7053FACD-E930-4EBC-A727-195FE47BF903}">
      <dgm:prSet/>
      <dgm:spPr/>
      <dgm:t>
        <a:bodyPr/>
        <a:lstStyle/>
        <a:p>
          <a:r>
            <a:rPr lang="pt-BR" dirty="0"/>
            <a:t>Delimitação de Linhas de Extensão (</a:t>
          </a:r>
          <a:r>
            <a:rPr lang="pt-BR" dirty="0" err="1"/>
            <a:t>PNEx</a:t>
          </a:r>
          <a:r>
            <a:rPr lang="pt-BR" dirty="0"/>
            <a:t>) articuladas aos Eixos de Pesquisa</a:t>
          </a:r>
        </a:p>
      </dgm:t>
    </dgm:pt>
    <dgm:pt modelId="{17377878-E1D1-4AF8-AF28-4CA8966A9DFD}" type="parTrans" cxnId="{0E4986AD-9382-42EC-9511-08ACE88CE000}">
      <dgm:prSet/>
      <dgm:spPr/>
      <dgm:t>
        <a:bodyPr/>
        <a:lstStyle/>
        <a:p>
          <a:endParaRPr lang="pt-BR"/>
        </a:p>
      </dgm:t>
    </dgm:pt>
    <dgm:pt modelId="{DF473A9C-2F93-4196-8D0A-56F3CA9C7985}" type="sibTrans" cxnId="{0E4986AD-9382-42EC-9511-08ACE88CE000}">
      <dgm:prSet/>
      <dgm:spPr/>
      <dgm:t>
        <a:bodyPr/>
        <a:lstStyle/>
        <a:p>
          <a:endParaRPr lang="pt-BR"/>
        </a:p>
      </dgm:t>
    </dgm:pt>
    <dgm:pt modelId="{7B2FA946-D026-4A50-AA2E-D1A082B422F2}">
      <dgm:prSet/>
      <dgm:spPr/>
      <dgm:t>
        <a:bodyPr/>
        <a:lstStyle/>
        <a:p>
          <a:endParaRPr lang="pt-BR"/>
        </a:p>
      </dgm:t>
    </dgm:pt>
    <dgm:pt modelId="{9799117E-3808-47FA-A20B-E0756F79D6D8}" type="parTrans" cxnId="{E6B1A471-FE27-4847-8393-FC71C3141743}">
      <dgm:prSet/>
      <dgm:spPr/>
      <dgm:t>
        <a:bodyPr/>
        <a:lstStyle/>
        <a:p>
          <a:endParaRPr lang="pt-BR"/>
        </a:p>
      </dgm:t>
    </dgm:pt>
    <dgm:pt modelId="{2E9A329F-F262-429A-8467-FA01D12F5481}" type="sibTrans" cxnId="{E6B1A471-FE27-4847-8393-FC71C3141743}">
      <dgm:prSet/>
      <dgm:spPr/>
      <dgm:t>
        <a:bodyPr/>
        <a:lstStyle/>
        <a:p>
          <a:endParaRPr lang="pt-BR"/>
        </a:p>
      </dgm:t>
    </dgm:pt>
    <dgm:pt modelId="{25652A07-71EE-4A98-826D-B859BC9CE8D7}">
      <dgm:prSet/>
      <dgm:spPr/>
      <dgm:t>
        <a:bodyPr/>
        <a:lstStyle/>
        <a:p>
          <a:endParaRPr lang="pt-BR" dirty="0"/>
        </a:p>
      </dgm:t>
    </dgm:pt>
    <dgm:pt modelId="{FAFF8040-C5FA-4AD1-8F3B-D0D33D04A7DC}" type="parTrans" cxnId="{31593B35-6F27-41ED-BAB9-DECF2535A4C9}">
      <dgm:prSet/>
      <dgm:spPr/>
      <dgm:t>
        <a:bodyPr/>
        <a:lstStyle/>
        <a:p>
          <a:endParaRPr lang="pt-BR"/>
        </a:p>
      </dgm:t>
    </dgm:pt>
    <dgm:pt modelId="{D1A94E87-BB5B-4DDC-83EC-2166C27577C8}" type="sibTrans" cxnId="{31593B35-6F27-41ED-BAB9-DECF2535A4C9}">
      <dgm:prSet/>
      <dgm:spPr/>
      <dgm:t>
        <a:bodyPr/>
        <a:lstStyle/>
        <a:p>
          <a:endParaRPr lang="pt-BR"/>
        </a:p>
      </dgm:t>
    </dgm:pt>
    <dgm:pt modelId="{BB8DF1A2-9A92-426A-9F8F-ABB854B58D81}" type="pres">
      <dgm:prSet presAssocID="{A087BBA1-1DFE-4F8A-8634-63D67316E4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157400-F983-45DE-883B-7243E8C1DBA4}" type="pres">
      <dgm:prSet presAssocID="{A087BBA1-1DFE-4F8A-8634-63D67316E425}" presName="dummyMaxCanvas" presStyleCnt="0">
        <dgm:presLayoutVars/>
      </dgm:prSet>
      <dgm:spPr/>
    </dgm:pt>
    <dgm:pt modelId="{327B8709-D391-41BC-A696-9FEA292E092F}" type="pres">
      <dgm:prSet presAssocID="{A087BBA1-1DFE-4F8A-8634-63D67316E42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B5AF2-F8B1-4971-A364-17DD9D085C1F}" type="pres">
      <dgm:prSet presAssocID="{A087BBA1-1DFE-4F8A-8634-63D67316E425}" presName="FiveNodes_2" presStyleLbl="node1" presStyleIdx="1" presStyleCnt="5" custLinFactNeighborX="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1AA0F6-E09D-4013-BB59-D73572A6C634}" type="pres">
      <dgm:prSet presAssocID="{A087BBA1-1DFE-4F8A-8634-63D67316E42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44546-1D68-4979-841C-015F9AE236D9}" type="pres">
      <dgm:prSet presAssocID="{A087BBA1-1DFE-4F8A-8634-63D67316E42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887497-FFAB-4232-BAA6-D18FA051B86F}" type="pres">
      <dgm:prSet presAssocID="{A087BBA1-1DFE-4F8A-8634-63D67316E42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7A701E-4DA6-44D6-8D12-003F8C200BEA}" type="pres">
      <dgm:prSet presAssocID="{A087BBA1-1DFE-4F8A-8634-63D67316E42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3118C-5023-4F89-A4B3-7C33641A8D08}" type="pres">
      <dgm:prSet presAssocID="{A087BBA1-1DFE-4F8A-8634-63D67316E42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E2DFD-4170-4986-8D23-807A50FEA9B5}" type="pres">
      <dgm:prSet presAssocID="{A087BBA1-1DFE-4F8A-8634-63D67316E42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6E2FC-D281-4F64-A5BE-F08BDF24E7B4}" type="pres">
      <dgm:prSet presAssocID="{A087BBA1-1DFE-4F8A-8634-63D67316E42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83C45-D2D0-43AA-96B2-629497961684}" type="pres">
      <dgm:prSet presAssocID="{A087BBA1-1DFE-4F8A-8634-63D67316E42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EEE39-9227-481D-B143-4B9F4E57511C}" type="pres">
      <dgm:prSet presAssocID="{A087BBA1-1DFE-4F8A-8634-63D67316E42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B14663-4780-4EB3-9FF3-9ECAE68FDFE0}" type="pres">
      <dgm:prSet presAssocID="{A087BBA1-1DFE-4F8A-8634-63D67316E42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E888EB-72A6-40A8-B84E-FE6F927EE485}" type="pres">
      <dgm:prSet presAssocID="{A087BBA1-1DFE-4F8A-8634-63D67316E42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C68BD-F680-4A38-B148-1D1E8E85EEB7}" type="pres">
      <dgm:prSet presAssocID="{A087BBA1-1DFE-4F8A-8634-63D67316E42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7C8A6F-91B4-40AE-8FB9-092A6CC9EE3F}" type="presOf" srcId="{CE6452DE-7F25-498D-95FC-9BE1420639D1}" destId="{327B8709-D391-41BC-A696-9FEA292E092F}" srcOrd="0" destOrd="0" presId="urn:microsoft.com/office/officeart/2005/8/layout/vProcess5"/>
    <dgm:cxn modelId="{8095522E-5CD1-4875-9EA9-94E776DAD88C}" srcId="{A087BBA1-1DFE-4F8A-8634-63D67316E425}" destId="{8F20E27B-90CB-4A6C-A58D-6BA1E956B14B}" srcOrd="6" destOrd="0" parTransId="{F4D0B249-4F97-4A93-9B9A-47CE592E21C7}" sibTransId="{0AA4D4DB-D192-45E9-A893-16745AD559B2}"/>
    <dgm:cxn modelId="{C911C335-5CAA-4B98-A84B-A8DFE0D7F8A8}" type="presOf" srcId="{9255BA15-41DA-4BFA-9E42-9068154F9942}" destId="{86B14663-4780-4EB3-9FF3-9ECAE68FDFE0}" srcOrd="1" destOrd="0" presId="urn:microsoft.com/office/officeart/2005/8/layout/vProcess5"/>
    <dgm:cxn modelId="{B033DE1E-EDD1-46C9-A7C6-C02112BD0B25}" type="presOf" srcId="{A087BBA1-1DFE-4F8A-8634-63D67316E425}" destId="{BB8DF1A2-9A92-426A-9F8F-ABB854B58D81}" srcOrd="0" destOrd="0" presId="urn:microsoft.com/office/officeart/2005/8/layout/vProcess5"/>
    <dgm:cxn modelId="{B860E86B-E653-4E62-B8FE-3DB830C4B4CC}" type="presOf" srcId="{A1C39356-D2BD-4138-8075-8D33D8086A54}" destId="{DA06E2FC-D281-4F64-A5BE-F08BDF24E7B4}" srcOrd="0" destOrd="0" presId="urn:microsoft.com/office/officeart/2005/8/layout/vProcess5"/>
    <dgm:cxn modelId="{DBA595A2-88F0-4F02-B66E-B7303367744B}" type="presOf" srcId="{CC390A76-0AA3-4D4D-AC66-77D374A02D86}" destId="{D1E888EB-72A6-40A8-B84E-FE6F927EE485}" srcOrd="1" destOrd="0" presId="urn:microsoft.com/office/officeart/2005/8/layout/vProcess5"/>
    <dgm:cxn modelId="{8FAF3FA1-63F6-4413-A714-DD7CCA7E1C5D}" srcId="{A087BBA1-1DFE-4F8A-8634-63D67316E425}" destId="{CE6452DE-7F25-498D-95FC-9BE1420639D1}" srcOrd="0" destOrd="0" parTransId="{679A6BF3-FE67-4559-9C0D-9E39570A3CA0}" sibTransId="{A488C6DF-29AC-4EC1-8B7C-A6AE5B38DB18}"/>
    <dgm:cxn modelId="{203739D7-C432-489E-B659-B19E68A042CC}" type="presOf" srcId="{7053FACD-E930-4EBC-A727-195FE47BF903}" destId="{29887497-FFAB-4232-BAA6-D18FA051B86F}" srcOrd="0" destOrd="0" presId="urn:microsoft.com/office/officeart/2005/8/layout/vProcess5"/>
    <dgm:cxn modelId="{062A4EBD-E89C-4E35-85FB-F5BDAB43D11D}" srcId="{A087BBA1-1DFE-4F8A-8634-63D67316E425}" destId="{9255BA15-41DA-4BFA-9E42-9068154F9942}" srcOrd="2" destOrd="0" parTransId="{C8AC37BA-1829-44BE-8991-6689B4C9FCA0}" sibTransId="{8017D19E-D5AA-47E0-90F6-53784107BFCD}"/>
    <dgm:cxn modelId="{7E1848DE-6B0E-4F9F-9025-671C7342F120}" srcId="{A087BBA1-1DFE-4F8A-8634-63D67316E425}" destId="{0BCD0EFA-9310-4D0F-BE93-EB59F5DABA70}" srcOrd="1" destOrd="0" parTransId="{FCD9218C-A853-4FE5-AF10-9C16EC2036AE}" sibTransId="{6C06ED87-9D62-4DFA-94D4-225FC28A42D3}"/>
    <dgm:cxn modelId="{F85BCB76-8D2F-4AE5-ADAA-B857FFBF2B54}" srcId="{A087BBA1-1DFE-4F8A-8634-63D67316E425}" destId="{D7510F43-95B0-4E8C-BB26-51F8A800C2BF}" srcOrd="7" destOrd="0" parTransId="{CD2F63D1-D864-49AE-BBE4-3C77B053BA0A}" sibTransId="{FADF161F-CB78-40BB-8542-DB3E106B654E}"/>
    <dgm:cxn modelId="{31593B35-6F27-41ED-BAB9-DECF2535A4C9}" srcId="{A087BBA1-1DFE-4F8A-8634-63D67316E425}" destId="{25652A07-71EE-4A98-826D-B859BC9CE8D7}" srcOrd="8" destOrd="0" parTransId="{FAFF8040-C5FA-4AD1-8F3B-D0D33D04A7DC}" sibTransId="{D1A94E87-BB5B-4DDC-83EC-2166C27577C8}"/>
    <dgm:cxn modelId="{E6B1A471-FE27-4847-8393-FC71C3141743}" srcId="{A087BBA1-1DFE-4F8A-8634-63D67316E425}" destId="{7B2FA946-D026-4A50-AA2E-D1A082B422F2}" srcOrd="5" destOrd="0" parTransId="{9799117E-3808-47FA-A20B-E0756F79D6D8}" sibTransId="{2E9A329F-F262-429A-8467-FA01D12F5481}"/>
    <dgm:cxn modelId="{6007AF82-FD7A-4B60-A056-1D775B04265A}" type="presOf" srcId="{0BCD0EFA-9310-4D0F-BE93-EB59F5DABA70}" destId="{E18B5AF2-F8B1-4971-A364-17DD9D085C1F}" srcOrd="0" destOrd="0" presId="urn:microsoft.com/office/officeart/2005/8/layout/vProcess5"/>
    <dgm:cxn modelId="{AAC97BE6-245E-4627-B354-2B168F5539E2}" type="presOf" srcId="{9255BA15-41DA-4BFA-9E42-9068154F9942}" destId="{BF1AA0F6-E09D-4013-BB59-D73572A6C634}" srcOrd="0" destOrd="0" presId="urn:microsoft.com/office/officeart/2005/8/layout/vProcess5"/>
    <dgm:cxn modelId="{6B379161-887B-48CE-9BD9-8EDA772137A5}" type="presOf" srcId="{7053FACD-E930-4EBC-A727-195FE47BF903}" destId="{06AC68BD-F680-4A38-B148-1D1E8E85EEB7}" srcOrd="1" destOrd="0" presId="urn:microsoft.com/office/officeart/2005/8/layout/vProcess5"/>
    <dgm:cxn modelId="{D9EEA6F4-15D6-4775-9E41-51DD05A36863}" type="presOf" srcId="{A488C6DF-29AC-4EC1-8B7C-A6AE5B38DB18}" destId="{F97A701E-4DA6-44D6-8D12-003F8C200BEA}" srcOrd="0" destOrd="0" presId="urn:microsoft.com/office/officeart/2005/8/layout/vProcess5"/>
    <dgm:cxn modelId="{21ADB890-5187-49B6-ADAF-30CDBFE2E275}" type="presOf" srcId="{6C06ED87-9D62-4DFA-94D4-225FC28A42D3}" destId="{5803118C-5023-4F89-A4B3-7C33641A8D08}" srcOrd="0" destOrd="0" presId="urn:microsoft.com/office/officeart/2005/8/layout/vProcess5"/>
    <dgm:cxn modelId="{A972B0FC-13AA-4375-99B7-DBC7E3E5210D}" type="presOf" srcId="{8017D19E-D5AA-47E0-90F6-53784107BFCD}" destId="{AA8E2DFD-4170-4986-8D23-807A50FEA9B5}" srcOrd="0" destOrd="0" presId="urn:microsoft.com/office/officeart/2005/8/layout/vProcess5"/>
    <dgm:cxn modelId="{412100FF-AA33-4D21-9B68-EDC3FA44DEA1}" type="presOf" srcId="{CE6452DE-7F25-498D-95FC-9BE1420639D1}" destId="{02D83C45-D2D0-43AA-96B2-629497961684}" srcOrd="1" destOrd="0" presId="urn:microsoft.com/office/officeart/2005/8/layout/vProcess5"/>
    <dgm:cxn modelId="{657E070E-6776-4BEE-A32C-8B12D89E2210}" srcId="{A087BBA1-1DFE-4F8A-8634-63D67316E425}" destId="{CC390A76-0AA3-4D4D-AC66-77D374A02D86}" srcOrd="3" destOrd="0" parTransId="{B9C42D0E-4BEF-43A3-8FFA-36EC4D4FC0B5}" sibTransId="{A1C39356-D2BD-4138-8075-8D33D8086A54}"/>
    <dgm:cxn modelId="{66B27B84-A580-4D4E-A880-AF57B005B6AC}" type="presOf" srcId="{CC390A76-0AA3-4D4D-AC66-77D374A02D86}" destId="{0F444546-1D68-4979-841C-015F9AE236D9}" srcOrd="0" destOrd="0" presId="urn:microsoft.com/office/officeart/2005/8/layout/vProcess5"/>
    <dgm:cxn modelId="{6A9EF76A-6FED-43F1-9227-89E66C16B46B}" type="presOf" srcId="{0BCD0EFA-9310-4D0F-BE93-EB59F5DABA70}" destId="{637EEE39-9227-481D-B143-4B9F4E57511C}" srcOrd="1" destOrd="0" presId="urn:microsoft.com/office/officeart/2005/8/layout/vProcess5"/>
    <dgm:cxn modelId="{0E4986AD-9382-42EC-9511-08ACE88CE000}" srcId="{A087BBA1-1DFE-4F8A-8634-63D67316E425}" destId="{7053FACD-E930-4EBC-A727-195FE47BF903}" srcOrd="4" destOrd="0" parTransId="{17377878-E1D1-4AF8-AF28-4CA8966A9DFD}" sibTransId="{DF473A9C-2F93-4196-8D0A-56F3CA9C7985}"/>
    <dgm:cxn modelId="{69CB7D41-6B58-4BF9-AD1E-A3A1F636C89B}" type="presParOf" srcId="{BB8DF1A2-9A92-426A-9F8F-ABB854B58D81}" destId="{B8157400-F983-45DE-883B-7243E8C1DBA4}" srcOrd="0" destOrd="0" presId="urn:microsoft.com/office/officeart/2005/8/layout/vProcess5"/>
    <dgm:cxn modelId="{9E82D900-6418-41D1-B298-5C7469AD693D}" type="presParOf" srcId="{BB8DF1A2-9A92-426A-9F8F-ABB854B58D81}" destId="{327B8709-D391-41BC-A696-9FEA292E092F}" srcOrd="1" destOrd="0" presId="urn:microsoft.com/office/officeart/2005/8/layout/vProcess5"/>
    <dgm:cxn modelId="{5E6BCA25-4218-4098-82EE-FE58B07D726E}" type="presParOf" srcId="{BB8DF1A2-9A92-426A-9F8F-ABB854B58D81}" destId="{E18B5AF2-F8B1-4971-A364-17DD9D085C1F}" srcOrd="2" destOrd="0" presId="urn:microsoft.com/office/officeart/2005/8/layout/vProcess5"/>
    <dgm:cxn modelId="{6954A515-BD02-4DD1-9CF0-ED64F3E867F2}" type="presParOf" srcId="{BB8DF1A2-9A92-426A-9F8F-ABB854B58D81}" destId="{BF1AA0F6-E09D-4013-BB59-D73572A6C634}" srcOrd="3" destOrd="0" presId="urn:microsoft.com/office/officeart/2005/8/layout/vProcess5"/>
    <dgm:cxn modelId="{649B968A-A2F8-4A79-86EB-C8835C97411F}" type="presParOf" srcId="{BB8DF1A2-9A92-426A-9F8F-ABB854B58D81}" destId="{0F444546-1D68-4979-841C-015F9AE236D9}" srcOrd="4" destOrd="0" presId="urn:microsoft.com/office/officeart/2005/8/layout/vProcess5"/>
    <dgm:cxn modelId="{D214631D-FB7B-4038-A04B-06AF2757AAD9}" type="presParOf" srcId="{BB8DF1A2-9A92-426A-9F8F-ABB854B58D81}" destId="{29887497-FFAB-4232-BAA6-D18FA051B86F}" srcOrd="5" destOrd="0" presId="urn:microsoft.com/office/officeart/2005/8/layout/vProcess5"/>
    <dgm:cxn modelId="{70679FC3-A144-4C4A-965C-5FCA6FB63D28}" type="presParOf" srcId="{BB8DF1A2-9A92-426A-9F8F-ABB854B58D81}" destId="{F97A701E-4DA6-44D6-8D12-003F8C200BEA}" srcOrd="6" destOrd="0" presId="urn:microsoft.com/office/officeart/2005/8/layout/vProcess5"/>
    <dgm:cxn modelId="{0352ED70-22CB-46DD-8E45-7F50631D8735}" type="presParOf" srcId="{BB8DF1A2-9A92-426A-9F8F-ABB854B58D81}" destId="{5803118C-5023-4F89-A4B3-7C33641A8D08}" srcOrd="7" destOrd="0" presId="urn:microsoft.com/office/officeart/2005/8/layout/vProcess5"/>
    <dgm:cxn modelId="{BE8EB2A1-ACAF-4A2B-B800-032C98D9BB00}" type="presParOf" srcId="{BB8DF1A2-9A92-426A-9F8F-ABB854B58D81}" destId="{AA8E2DFD-4170-4986-8D23-807A50FEA9B5}" srcOrd="8" destOrd="0" presId="urn:microsoft.com/office/officeart/2005/8/layout/vProcess5"/>
    <dgm:cxn modelId="{7B75637F-9902-430E-850C-790C8DFBDB0F}" type="presParOf" srcId="{BB8DF1A2-9A92-426A-9F8F-ABB854B58D81}" destId="{DA06E2FC-D281-4F64-A5BE-F08BDF24E7B4}" srcOrd="9" destOrd="0" presId="urn:microsoft.com/office/officeart/2005/8/layout/vProcess5"/>
    <dgm:cxn modelId="{87A5574F-A2BE-46CA-A277-6F486BBBD47B}" type="presParOf" srcId="{BB8DF1A2-9A92-426A-9F8F-ABB854B58D81}" destId="{02D83C45-D2D0-43AA-96B2-629497961684}" srcOrd="10" destOrd="0" presId="urn:microsoft.com/office/officeart/2005/8/layout/vProcess5"/>
    <dgm:cxn modelId="{B61881FA-89C2-49FB-BAF2-5417FDF0BA33}" type="presParOf" srcId="{BB8DF1A2-9A92-426A-9F8F-ABB854B58D81}" destId="{637EEE39-9227-481D-B143-4B9F4E57511C}" srcOrd="11" destOrd="0" presId="urn:microsoft.com/office/officeart/2005/8/layout/vProcess5"/>
    <dgm:cxn modelId="{F49498EB-0885-406D-BE13-4EE80AFEF0AB}" type="presParOf" srcId="{BB8DF1A2-9A92-426A-9F8F-ABB854B58D81}" destId="{86B14663-4780-4EB3-9FF3-9ECAE68FDFE0}" srcOrd="12" destOrd="0" presId="urn:microsoft.com/office/officeart/2005/8/layout/vProcess5"/>
    <dgm:cxn modelId="{B5B1D8CF-D887-4EEF-A299-14275225AECE}" type="presParOf" srcId="{BB8DF1A2-9A92-426A-9F8F-ABB854B58D81}" destId="{D1E888EB-72A6-40A8-B84E-FE6F927EE485}" srcOrd="13" destOrd="0" presId="urn:microsoft.com/office/officeart/2005/8/layout/vProcess5"/>
    <dgm:cxn modelId="{0ED7284F-8134-4AC7-AE2A-D431A562EAA0}" type="presParOf" srcId="{BB8DF1A2-9A92-426A-9F8F-ABB854B58D81}" destId="{06AC68BD-F680-4A38-B148-1D1E8E85EE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7BBA1-1DFE-4F8A-8634-63D67316E425}" type="doc">
      <dgm:prSet loTypeId="urn:microsoft.com/office/officeart/2005/8/layout/vProcess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CE6452DE-7F25-498D-95FC-9BE1420639D1}">
      <dgm:prSet phldrT="[Texto]" custT="1"/>
      <dgm:spPr/>
      <dgm:t>
        <a:bodyPr/>
        <a:lstStyle/>
        <a:p>
          <a:r>
            <a:rPr lang="pt-BR" sz="1800" dirty="0"/>
            <a:t>Diálogo </a:t>
          </a:r>
          <a:r>
            <a:rPr lang="pt-BR" sz="1800" dirty="0" err="1"/>
            <a:t>Intrainstitucional</a:t>
          </a:r>
          <a:endParaRPr lang="pt-BR" sz="1800" dirty="0"/>
        </a:p>
      </dgm:t>
    </dgm:pt>
    <dgm:pt modelId="{679A6BF3-FE67-4559-9C0D-9E39570A3CA0}" type="parTrans" cxnId="{8FAF3FA1-63F6-4413-A714-DD7CCA7E1C5D}">
      <dgm:prSet/>
      <dgm:spPr/>
      <dgm:t>
        <a:bodyPr/>
        <a:lstStyle/>
        <a:p>
          <a:endParaRPr lang="pt-BR"/>
        </a:p>
      </dgm:t>
    </dgm:pt>
    <dgm:pt modelId="{A488C6DF-29AC-4EC1-8B7C-A6AE5B38DB18}" type="sibTrans" cxnId="{8FAF3FA1-63F6-4413-A714-DD7CCA7E1C5D}">
      <dgm:prSet/>
      <dgm:spPr/>
      <dgm:t>
        <a:bodyPr/>
        <a:lstStyle/>
        <a:p>
          <a:endParaRPr lang="pt-BR"/>
        </a:p>
      </dgm:t>
    </dgm:pt>
    <dgm:pt modelId="{0BCD0EFA-9310-4D0F-BE93-EB59F5DABA70}">
      <dgm:prSet phldrT="[Texto]" custT="1"/>
      <dgm:spPr/>
      <dgm:t>
        <a:bodyPr/>
        <a:lstStyle/>
        <a:p>
          <a:r>
            <a:rPr lang="pt-BR" sz="1600" dirty="0"/>
            <a:t>Diálogo interinstitucional (IES, órgãos públicos, organizações/entidades parceiras/potenciais, conselhos profissionais)</a:t>
          </a:r>
        </a:p>
      </dgm:t>
    </dgm:pt>
    <dgm:pt modelId="{FCD9218C-A853-4FE5-AF10-9C16EC2036AE}" type="parTrans" cxnId="{7E1848DE-6B0E-4F9F-9025-671C7342F120}">
      <dgm:prSet/>
      <dgm:spPr/>
      <dgm:t>
        <a:bodyPr/>
        <a:lstStyle/>
        <a:p>
          <a:endParaRPr lang="pt-BR"/>
        </a:p>
      </dgm:t>
    </dgm:pt>
    <dgm:pt modelId="{6C06ED87-9D62-4DFA-94D4-225FC28A42D3}" type="sibTrans" cxnId="{7E1848DE-6B0E-4F9F-9025-671C7342F120}">
      <dgm:prSet/>
      <dgm:spPr/>
      <dgm:t>
        <a:bodyPr/>
        <a:lstStyle/>
        <a:p>
          <a:endParaRPr lang="pt-BR"/>
        </a:p>
      </dgm:t>
    </dgm:pt>
    <dgm:pt modelId="{9255BA15-41DA-4BFA-9E42-9068154F9942}">
      <dgm:prSet phldrT="[Texto]" custT="1"/>
      <dgm:spPr/>
      <dgm:t>
        <a:bodyPr/>
        <a:lstStyle/>
        <a:p>
          <a:r>
            <a:rPr lang="pt-BR" sz="1800" dirty="0"/>
            <a:t>Diálogo com alunos</a:t>
          </a:r>
        </a:p>
      </dgm:t>
    </dgm:pt>
    <dgm:pt modelId="{C8AC37BA-1829-44BE-8991-6689B4C9FCA0}" type="parTrans" cxnId="{062A4EBD-E89C-4E35-85FB-F5BDAB43D11D}">
      <dgm:prSet/>
      <dgm:spPr/>
      <dgm:t>
        <a:bodyPr/>
        <a:lstStyle/>
        <a:p>
          <a:endParaRPr lang="pt-BR"/>
        </a:p>
      </dgm:t>
    </dgm:pt>
    <dgm:pt modelId="{8017D19E-D5AA-47E0-90F6-53784107BFCD}" type="sibTrans" cxnId="{062A4EBD-E89C-4E35-85FB-F5BDAB43D11D}">
      <dgm:prSet/>
      <dgm:spPr/>
      <dgm:t>
        <a:bodyPr/>
        <a:lstStyle/>
        <a:p>
          <a:endParaRPr lang="pt-BR"/>
        </a:p>
      </dgm:t>
    </dgm:pt>
    <dgm:pt modelId="{D7510F43-95B0-4E8C-BB26-51F8A800C2BF}">
      <dgm:prSet custT="1"/>
      <dgm:spPr/>
      <dgm:t>
        <a:bodyPr/>
        <a:lstStyle/>
        <a:p>
          <a:r>
            <a:rPr lang="pt-BR" sz="1800" dirty="0"/>
            <a:t>Projetos-Piloto – cursos de diferentes áreas do conhecimento</a:t>
          </a:r>
        </a:p>
      </dgm:t>
    </dgm:pt>
    <dgm:pt modelId="{CD2F63D1-D864-49AE-BBE4-3C77B053BA0A}" type="parTrans" cxnId="{F85BCB76-8D2F-4AE5-ADAA-B857FFBF2B54}">
      <dgm:prSet/>
      <dgm:spPr/>
      <dgm:t>
        <a:bodyPr/>
        <a:lstStyle/>
        <a:p>
          <a:endParaRPr lang="pt-BR"/>
        </a:p>
      </dgm:t>
    </dgm:pt>
    <dgm:pt modelId="{FADF161F-CB78-40BB-8542-DB3E106B654E}" type="sibTrans" cxnId="{F85BCB76-8D2F-4AE5-ADAA-B857FFBF2B54}">
      <dgm:prSet/>
      <dgm:spPr/>
      <dgm:t>
        <a:bodyPr/>
        <a:lstStyle/>
        <a:p>
          <a:endParaRPr lang="pt-BR"/>
        </a:p>
      </dgm:t>
    </dgm:pt>
    <dgm:pt modelId="{25652A07-71EE-4A98-826D-B859BC9CE8D7}">
      <dgm:prSet custT="1"/>
      <dgm:spPr/>
      <dgm:t>
        <a:bodyPr/>
        <a:lstStyle/>
        <a:p>
          <a:r>
            <a:rPr lang="pt-BR" sz="1800" dirty="0"/>
            <a:t>Reestruturação Curricular/Mudança no Processo Avaliativo</a:t>
          </a:r>
        </a:p>
      </dgm:t>
    </dgm:pt>
    <dgm:pt modelId="{FAFF8040-C5FA-4AD1-8F3B-D0D33D04A7DC}" type="parTrans" cxnId="{31593B35-6F27-41ED-BAB9-DECF2535A4C9}">
      <dgm:prSet/>
      <dgm:spPr/>
      <dgm:t>
        <a:bodyPr/>
        <a:lstStyle/>
        <a:p>
          <a:endParaRPr lang="pt-BR"/>
        </a:p>
      </dgm:t>
    </dgm:pt>
    <dgm:pt modelId="{D1A94E87-BB5B-4DDC-83EC-2166C27577C8}" type="sibTrans" cxnId="{31593B35-6F27-41ED-BAB9-DECF2535A4C9}">
      <dgm:prSet/>
      <dgm:spPr/>
      <dgm:t>
        <a:bodyPr/>
        <a:lstStyle/>
        <a:p>
          <a:endParaRPr lang="pt-BR"/>
        </a:p>
      </dgm:t>
    </dgm:pt>
    <dgm:pt modelId="{BB8DF1A2-9A92-426A-9F8F-ABB854B58D81}" type="pres">
      <dgm:prSet presAssocID="{A087BBA1-1DFE-4F8A-8634-63D67316E4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157400-F983-45DE-883B-7243E8C1DBA4}" type="pres">
      <dgm:prSet presAssocID="{A087BBA1-1DFE-4F8A-8634-63D67316E425}" presName="dummyMaxCanvas" presStyleCnt="0">
        <dgm:presLayoutVars/>
      </dgm:prSet>
      <dgm:spPr/>
    </dgm:pt>
    <dgm:pt modelId="{327B8709-D391-41BC-A696-9FEA292E092F}" type="pres">
      <dgm:prSet presAssocID="{A087BBA1-1DFE-4F8A-8634-63D67316E42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B5AF2-F8B1-4971-A364-17DD9D085C1F}" type="pres">
      <dgm:prSet presAssocID="{A087BBA1-1DFE-4F8A-8634-63D67316E425}" presName="FiveNodes_2" presStyleLbl="node1" presStyleIdx="1" presStyleCnt="5" custLinFactNeighborX="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1AA0F6-E09D-4013-BB59-D73572A6C634}" type="pres">
      <dgm:prSet presAssocID="{A087BBA1-1DFE-4F8A-8634-63D67316E42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44546-1D68-4979-841C-015F9AE236D9}" type="pres">
      <dgm:prSet presAssocID="{A087BBA1-1DFE-4F8A-8634-63D67316E425}" presName="FiveNodes_4" presStyleLbl="node1" presStyleIdx="3" presStyleCnt="5" custScaleX="100213" custScaleY="928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887497-FFAB-4232-BAA6-D18FA051B86F}" type="pres">
      <dgm:prSet presAssocID="{A087BBA1-1DFE-4F8A-8634-63D67316E42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7A701E-4DA6-44D6-8D12-003F8C200BEA}" type="pres">
      <dgm:prSet presAssocID="{A087BBA1-1DFE-4F8A-8634-63D67316E42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3118C-5023-4F89-A4B3-7C33641A8D08}" type="pres">
      <dgm:prSet presAssocID="{A087BBA1-1DFE-4F8A-8634-63D67316E42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E2DFD-4170-4986-8D23-807A50FEA9B5}" type="pres">
      <dgm:prSet presAssocID="{A087BBA1-1DFE-4F8A-8634-63D67316E42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6E2FC-D281-4F64-A5BE-F08BDF24E7B4}" type="pres">
      <dgm:prSet presAssocID="{A087BBA1-1DFE-4F8A-8634-63D67316E42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83C45-D2D0-43AA-96B2-629497961684}" type="pres">
      <dgm:prSet presAssocID="{A087BBA1-1DFE-4F8A-8634-63D67316E42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EEE39-9227-481D-B143-4B9F4E57511C}" type="pres">
      <dgm:prSet presAssocID="{A087BBA1-1DFE-4F8A-8634-63D67316E42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B14663-4780-4EB3-9FF3-9ECAE68FDFE0}" type="pres">
      <dgm:prSet presAssocID="{A087BBA1-1DFE-4F8A-8634-63D67316E42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E888EB-72A6-40A8-B84E-FE6F927EE485}" type="pres">
      <dgm:prSet presAssocID="{A087BBA1-1DFE-4F8A-8634-63D67316E42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C68BD-F680-4A38-B148-1D1E8E85EEB7}" type="pres">
      <dgm:prSet presAssocID="{A087BBA1-1DFE-4F8A-8634-63D67316E42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7C8A6F-91B4-40AE-8FB9-092A6CC9EE3F}" type="presOf" srcId="{CE6452DE-7F25-498D-95FC-9BE1420639D1}" destId="{327B8709-D391-41BC-A696-9FEA292E092F}" srcOrd="0" destOrd="0" presId="urn:microsoft.com/office/officeart/2005/8/layout/vProcess5"/>
    <dgm:cxn modelId="{51E8F961-112C-4AE8-86ED-4C6EDC8085E1}" type="presOf" srcId="{D7510F43-95B0-4E8C-BB26-51F8A800C2BF}" destId="{D1E888EB-72A6-40A8-B84E-FE6F927EE485}" srcOrd="1" destOrd="0" presId="urn:microsoft.com/office/officeart/2005/8/layout/vProcess5"/>
    <dgm:cxn modelId="{E5A4EC9C-C4CB-42A7-93E3-BA68C663B35D}" type="presOf" srcId="{25652A07-71EE-4A98-826D-B859BC9CE8D7}" destId="{29887497-FFAB-4232-BAA6-D18FA051B86F}" srcOrd="0" destOrd="0" presId="urn:microsoft.com/office/officeart/2005/8/layout/vProcess5"/>
    <dgm:cxn modelId="{C911C335-5CAA-4B98-A84B-A8DFE0D7F8A8}" type="presOf" srcId="{9255BA15-41DA-4BFA-9E42-9068154F9942}" destId="{86B14663-4780-4EB3-9FF3-9ECAE68FDFE0}" srcOrd="1" destOrd="0" presId="urn:microsoft.com/office/officeart/2005/8/layout/vProcess5"/>
    <dgm:cxn modelId="{B033DE1E-EDD1-46C9-A7C6-C02112BD0B25}" type="presOf" srcId="{A087BBA1-1DFE-4F8A-8634-63D67316E425}" destId="{BB8DF1A2-9A92-426A-9F8F-ABB854B58D81}" srcOrd="0" destOrd="0" presId="urn:microsoft.com/office/officeart/2005/8/layout/vProcess5"/>
    <dgm:cxn modelId="{7DD26274-8B03-49F6-AFAE-E08F7F1DE1FE}" type="presOf" srcId="{FADF161F-CB78-40BB-8542-DB3E106B654E}" destId="{DA06E2FC-D281-4F64-A5BE-F08BDF24E7B4}" srcOrd="0" destOrd="0" presId="urn:microsoft.com/office/officeart/2005/8/layout/vProcess5"/>
    <dgm:cxn modelId="{8FAF3FA1-63F6-4413-A714-DD7CCA7E1C5D}" srcId="{A087BBA1-1DFE-4F8A-8634-63D67316E425}" destId="{CE6452DE-7F25-498D-95FC-9BE1420639D1}" srcOrd="0" destOrd="0" parTransId="{679A6BF3-FE67-4559-9C0D-9E39570A3CA0}" sibTransId="{A488C6DF-29AC-4EC1-8B7C-A6AE5B38DB18}"/>
    <dgm:cxn modelId="{062A4EBD-E89C-4E35-85FB-F5BDAB43D11D}" srcId="{A087BBA1-1DFE-4F8A-8634-63D67316E425}" destId="{9255BA15-41DA-4BFA-9E42-9068154F9942}" srcOrd="2" destOrd="0" parTransId="{C8AC37BA-1829-44BE-8991-6689B4C9FCA0}" sibTransId="{8017D19E-D5AA-47E0-90F6-53784107BFCD}"/>
    <dgm:cxn modelId="{7E1848DE-6B0E-4F9F-9025-671C7342F120}" srcId="{A087BBA1-1DFE-4F8A-8634-63D67316E425}" destId="{0BCD0EFA-9310-4D0F-BE93-EB59F5DABA70}" srcOrd="1" destOrd="0" parTransId="{FCD9218C-A853-4FE5-AF10-9C16EC2036AE}" sibTransId="{6C06ED87-9D62-4DFA-94D4-225FC28A42D3}"/>
    <dgm:cxn modelId="{F85BCB76-8D2F-4AE5-ADAA-B857FFBF2B54}" srcId="{A087BBA1-1DFE-4F8A-8634-63D67316E425}" destId="{D7510F43-95B0-4E8C-BB26-51F8A800C2BF}" srcOrd="3" destOrd="0" parTransId="{CD2F63D1-D864-49AE-BBE4-3C77B053BA0A}" sibTransId="{FADF161F-CB78-40BB-8542-DB3E106B654E}"/>
    <dgm:cxn modelId="{31593B35-6F27-41ED-BAB9-DECF2535A4C9}" srcId="{A087BBA1-1DFE-4F8A-8634-63D67316E425}" destId="{25652A07-71EE-4A98-826D-B859BC9CE8D7}" srcOrd="4" destOrd="0" parTransId="{FAFF8040-C5FA-4AD1-8F3B-D0D33D04A7DC}" sibTransId="{D1A94E87-BB5B-4DDC-83EC-2166C27577C8}"/>
    <dgm:cxn modelId="{BE373A70-67E9-4247-B769-CDBBB35B182A}" type="presOf" srcId="{D7510F43-95B0-4E8C-BB26-51F8A800C2BF}" destId="{0F444546-1D68-4979-841C-015F9AE236D9}" srcOrd="0" destOrd="0" presId="urn:microsoft.com/office/officeart/2005/8/layout/vProcess5"/>
    <dgm:cxn modelId="{6007AF82-FD7A-4B60-A056-1D775B04265A}" type="presOf" srcId="{0BCD0EFA-9310-4D0F-BE93-EB59F5DABA70}" destId="{E18B5AF2-F8B1-4971-A364-17DD9D085C1F}" srcOrd="0" destOrd="0" presId="urn:microsoft.com/office/officeart/2005/8/layout/vProcess5"/>
    <dgm:cxn modelId="{AAC97BE6-245E-4627-B354-2B168F5539E2}" type="presOf" srcId="{9255BA15-41DA-4BFA-9E42-9068154F9942}" destId="{BF1AA0F6-E09D-4013-BB59-D73572A6C634}" srcOrd="0" destOrd="0" presId="urn:microsoft.com/office/officeart/2005/8/layout/vProcess5"/>
    <dgm:cxn modelId="{D9EEA6F4-15D6-4775-9E41-51DD05A36863}" type="presOf" srcId="{A488C6DF-29AC-4EC1-8B7C-A6AE5B38DB18}" destId="{F97A701E-4DA6-44D6-8D12-003F8C200BEA}" srcOrd="0" destOrd="0" presId="urn:microsoft.com/office/officeart/2005/8/layout/vProcess5"/>
    <dgm:cxn modelId="{21ADB890-5187-49B6-ADAF-30CDBFE2E275}" type="presOf" srcId="{6C06ED87-9D62-4DFA-94D4-225FC28A42D3}" destId="{5803118C-5023-4F89-A4B3-7C33641A8D08}" srcOrd="0" destOrd="0" presId="urn:microsoft.com/office/officeart/2005/8/layout/vProcess5"/>
    <dgm:cxn modelId="{A972B0FC-13AA-4375-99B7-DBC7E3E5210D}" type="presOf" srcId="{8017D19E-D5AA-47E0-90F6-53784107BFCD}" destId="{AA8E2DFD-4170-4986-8D23-807A50FEA9B5}" srcOrd="0" destOrd="0" presId="urn:microsoft.com/office/officeart/2005/8/layout/vProcess5"/>
    <dgm:cxn modelId="{412100FF-AA33-4D21-9B68-EDC3FA44DEA1}" type="presOf" srcId="{CE6452DE-7F25-498D-95FC-9BE1420639D1}" destId="{02D83C45-D2D0-43AA-96B2-629497961684}" srcOrd="1" destOrd="0" presId="urn:microsoft.com/office/officeart/2005/8/layout/vProcess5"/>
    <dgm:cxn modelId="{85227F3D-46E6-486E-9858-9064AAA504A5}" type="presOf" srcId="{25652A07-71EE-4A98-826D-B859BC9CE8D7}" destId="{06AC68BD-F680-4A38-B148-1D1E8E85EEB7}" srcOrd="1" destOrd="0" presId="urn:microsoft.com/office/officeart/2005/8/layout/vProcess5"/>
    <dgm:cxn modelId="{6A9EF76A-6FED-43F1-9227-89E66C16B46B}" type="presOf" srcId="{0BCD0EFA-9310-4D0F-BE93-EB59F5DABA70}" destId="{637EEE39-9227-481D-B143-4B9F4E57511C}" srcOrd="1" destOrd="0" presId="urn:microsoft.com/office/officeart/2005/8/layout/vProcess5"/>
    <dgm:cxn modelId="{69CB7D41-6B58-4BF9-AD1E-A3A1F636C89B}" type="presParOf" srcId="{BB8DF1A2-9A92-426A-9F8F-ABB854B58D81}" destId="{B8157400-F983-45DE-883B-7243E8C1DBA4}" srcOrd="0" destOrd="0" presId="urn:microsoft.com/office/officeart/2005/8/layout/vProcess5"/>
    <dgm:cxn modelId="{9E82D900-6418-41D1-B298-5C7469AD693D}" type="presParOf" srcId="{BB8DF1A2-9A92-426A-9F8F-ABB854B58D81}" destId="{327B8709-D391-41BC-A696-9FEA292E092F}" srcOrd="1" destOrd="0" presId="urn:microsoft.com/office/officeart/2005/8/layout/vProcess5"/>
    <dgm:cxn modelId="{5E6BCA25-4218-4098-82EE-FE58B07D726E}" type="presParOf" srcId="{BB8DF1A2-9A92-426A-9F8F-ABB854B58D81}" destId="{E18B5AF2-F8B1-4971-A364-17DD9D085C1F}" srcOrd="2" destOrd="0" presId="urn:microsoft.com/office/officeart/2005/8/layout/vProcess5"/>
    <dgm:cxn modelId="{6954A515-BD02-4DD1-9CF0-ED64F3E867F2}" type="presParOf" srcId="{BB8DF1A2-9A92-426A-9F8F-ABB854B58D81}" destId="{BF1AA0F6-E09D-4013-BB59-D73572A6C634}" srcOrd="3" destOrd="0" presId="urn:microsoft.com/office/officeart/2005/8/layout/vProcess5"/>
    <dgm:cxn modelId="{649B968A-A2F8-4A79-86EB-C8835C97411F}" type="presParOf" srcId="{BB8DF1A2-9A92-426A-9F8F-ABB854B58D81}" destId="{0F444546-1D68-4979-841C-015F9AE236D9}" srcOrd="4" destOrd="0" presId="urn:microsoft.com/office/officeart/2005/8/layout/vProcess5"/>
    <dgm:cxn modelId="{D214631D-FB7B-4038-A04B-06AF2757AAD9}" type="presParOf" srcId="{BB8DF1A2-9A92-426A-9F8F-ABB854B58D81}" destId="{29887497-FFAB-4232-BAA6-D18FA051B86F}" srcOrd="5" destOrd="0" presId="urn:microsoft.com/office/officeart/2005/8/layout/vProcess5"/>
    <dgm:cxn modelId="{70679FC3-A144-4C4A-965C-5FCA6FB63D28}" type="presParOf" srcId="{BB8DF1A2-9A92-426A-9F8F-ABB854B58D81}" destId="{F97A701E-4DA6-44D6-8D12-003F8C200BEA}" srcOrd="6" destOrd="0" presId="urn:microsoft.com/office/officeart/2005/8/layout/vProcess5"/>
    <dgm:cxn modelId="{0352ED70-22CB-46DD-8E45-7F50631D8735}" type="presParOf" srcId="{BB8DF1A2-9A92-426A-9F8F-ABB854B58D81}" destId="{5803118C-5023-4F89-A4B3-7C33641A8D08}" srcOrd="7" destOrd="0" presId="urn:microsoft.com/office/officeart/2005/8/layout/vProcess5"/>
    <dgm:cxn modelId="{BE8EB2A1-ACAF-4A2B-B800-032C98D9BB00}" type="presParOf" srcId="{BB8DF1A2-9A92-426A-9F8F-ABB854B58D81}" destId="{AA8E2DFD-4170-4986-8D23-807A50FEA9B5}" srcOrd="8" destOrd="0" presId="urn:microsoft.com/office/officeart/2005/8/layout/vProcess5"/>
    <dgm:cxn modelId="{7B75637F-9902-430E-850C-790C8DFBDB0F}" type="presParOf" srcId="{BB8DF1A2-9A92-426A-9F8F-ABB854B58D81}" destId="{DA06E2FC-D281-4F64-A5BE-F08BDF24E7B4}" srcOrd="9" destOrd="0" presId="urn:microsoft.com/office/officeart/2005/8/layout/vProcess5"/>
    <dgm:cxn modelId="{87A5574F-A2BE-46CA-A277-6F486BBBD47B}" type="presParOf" srcId="{BB8DF1A2-9A92-426A-9F8F-ABB854B58D81}" destId="{02D83C45-D2D0-43AA-96B2-629497961684}" srcOrd="10" destOrd="0" presId="urn:microsoft.com/office/officeart/2005/8/layout/vProcess5"/>
    <dgm:cxn modelId="{B61881FA-89C2-49FB-BAF2-5417FDF0BA33}" type="presParOf" srcId="{BB8DF1A2-9A92-426A-9F8F-ABB854B58D81}" destId="{637EEE39-9227-481D-B143-4B9F4E57511C}" srcOrd="11" destOrd="0" presId="urn:microsoft.com/office/officeart/2005/8/layout/vProcess5"/>
    <dgm:cxn modelId="{F49498EB-0885-406D-BE13-4EE80AFEF0AB}" type="presParOf" srcId="{BB8DF1A2-9A92-426A-9F8F-ABB854B58D81}" destId="{86B14663-4780-4EB3-9FF3-9ECAE68FDFE0}" srcOrd="12" destOrd="0" presId="urn:microsoft.com/office/officeart/2005/8/layout/vProcess5"/>
    <dgm:cxn modelId="{B5B1D8CF-D887-4EEF-A299-14275225AECE}" type="presParOf" srcId="{BB8DF1A2-9A92-426A-9F8F-ABB854B58D81}" destId="{D1E888EB-72A6-40A8-B84E-FE6F927EE485}" srcOrd="13" destOrd="0" presId="urn:microsoft.com/office/officeart/2005/8/layout/vProcess5"/>
    <dgm:cxn modelId="{0ED7284F-8134-4AC7-AE2A-D431A562EAA0}" type="presParOf" srcId="{BB8DF1A2-9A92-426A-9F8F-ABB854B58D81}" destId="{06AC68BD-F680-4A38-B148-1D1E8E85EE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B8709-D391-41BC-A696-9FEA292E092F}">
      <dsp:nvSpPr>
        <dsp:cNvPr id="0" name=""/>
        <dsp:cNvSpPr/>
      </dsp:nvSpPr>
      <dsp:spPr>
        <a:xfrm>
          <a:off x="0" y="0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Canais de Escuta Docente- “Sinaleira” (entraves, condicionantes, pontos de partida)</a:t>
          </a:r>
        </a:p>
      </dsp:txBody>
      <dsp:txXfrm>
        <a:off x="27721" y="27721"/>
        <a:ext cx="3107328" cy="891038"/>
      </dsp:txXfrm>
    </dsp:sp>
    <dsp:sp modelId="{E18B5AF2-F8B1-4971-A364-17DD9D085C1F}">
      <dsp:nvSpPr>
        <dsp:cNvPr id="0" name=""/>
        <dsp:cNvSpPr/>
      </dsp:nvSpPr>
      <dsp:spPr>
        <a:xfrm>
          <a:off x="321750" y="1077935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Rediscussão da proposta extensionista dos cursos/presença da extensão nos </a:t>
          </a:r>
          <a:r>
            <a:rPr lang="pt-BR" sz="1600" kern="1200" dirty="0" err="1"/>
            <a:t>PPCs</a:t>
          </a:r>
          <a:endParaRPr lang="pt-BR" sz="1600" kern="1200" dirty="0"/>
        </a:p>
      </dsp:txBody>
      <dsp:txXfrm>
        <a:off x="349471" y="1105656"/>
        <a:ext cx="3252160" cy="891038"/>
      </dsp:txXfrm>
    </dsp:sp>
    <dsp:sp modelId="{BF1AA0F6-E09D-4013-BB59-D73572A6C634}">
      <dsp:nvSpPr>
        <dsp:cNvPr id="0" name=""/>
        <dsp:cNvSpPr/>
      </dsp:nvSpPr>
      <dsp:spPr>
        <a:xfrm>
          <a:off x="633155" y="2155871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Leitura de Território</a:t>
          </a:r>
        </a:p>
      </dsp:txBody>
      <dsp:txXfrm>
        <a:off x="660876" y="2183592"/>
        <a:ext cx="3252160" cy="891038"/>
      </dsp:txXfrm>
    </dsp:sp>
    <dsp:sp modelId="{0F444546-1D68-4979-841C-015F9AE236D9}">
      <dsp:nvSpPr>
        <dsp:cNvPr id="0" name=""/>
        <dsp:cNvSpPr/>
      </dsp:nvSpPr>
      <dsp:spPr>
        <a:xfrm>
          <a:off x="949733" y="3233807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Mapeamento do Currículo Oculto</a:t>
          </a:r>
        </a:p>
      </dsp:txBody>
      <dsp:txXfrm>
        <a:off x="977454" y="3261528"/>
        <a:ext cx="3252160" cy="891038"/>
      </dsp:txXfrm>
    </dsp:sp>
    <dsp:sp modelId="{29887497-FFAB-4232-BAA6-D18FA051B86F}">
      <dsp:nvSpPr>
        <dsp:cNvPr id="0" name=""/>
        <dsp:cNvSpPr/>
      </dsp:nvSpPr>
      <dsp:spPr>
        <a:xfrm>
          <a:off x="1266311" y="4311742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Delimitação de Linhas de Extensão (</a:t>
          </a:r>
          <a:r>
            <a:rPr lang="pt-BR" sz="1600" kern="1200" dirty="0" err="1"/>
            <a:t>PNEx</a:t>
          </a:r>
          <a:r>
            <a:rPr lang="pt-BR" sz="1600" kern="1200" dirty="0"/>
            <a:t>) articuladas aos Eixos de Pesquisa</a:t>
          </a:r>
        </a:p>
      </dsp:txBody>
      <dsp:txXfrm>
        <a:off x="1294032" y="4339463"/>
        <a:ext cx="3252160" cy="891038"/>
      </dsp:txXfrm>
    </dsp:sp>
    <dsp:sp modelId="{F97A701E-4DA6-44D6-8D12-003F8C200BEA}">
      <dsp:nvSpPr>
        <dsp:cNvPr id="0" name=""/>
        <dsp:cNvSpPr/>
      </dsp:nvSpPr>
      <dsp:spPr>
        <a:xfrm>
          <a:off x="3624179" y="691456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3762602" y="691456"/>
        <a:ext cx="338366" cy="462947"/>
      </dsp:txXfrm>
    </dsp:sp>
    <dsp:sp modelId="{5803118C-5023-4F89-A4B3-7C33641A8D08}">
      <dsp:nvSpPr>
        <dsp:cNvPr id="0" name=""/>
        <dsp:cNvSpPr/>
      </dsp:nvSpPr>
      <dsp:spPr>
        <a:xfrm>
          <a:off x="3940757" y="1769392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079180" y="1769392"/>
        <a:ext cx="338366" cy="462947"/>
      </dsp:txXfrm>
    </dsp:sp>
    <dsp:sp modelId="{AA8E2DFD-4170-4986-8D23-807A50FEA9B5}">
      <dsp:nvSpPr>
        <dsp:cNvPr id="0" name=""/>
        <dsp:cNvSpPr/>
      </dsp:nvSpPr>
      <dsp:spPr>
        <a:xfrm>
          <a:off x="4257335" y="2831553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395758" y="2831553"/>
        <a:ext cx="338366" cy="462947"/>
      </dsp:txXfrm>
    </dsp:sp>
    <dsp:sp modelId="{DA06E2FC-D281-4F64-A5BE-F08BDF24E7B4}">
      <dsp:nvSpPr>
        <dsp:cNvPr id="0" name=""/>
        <dsp:cNvSpPr/>
      </dsp:nvSpPr>
      <dsp:spPr>
        <a:xfrm>
          <a:off x="4573913" y="3920005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712336" y="3920005"/>
        <a:ext cx="338366" cy="462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B8709-D391-41BC-A696-9FEA292E092F}">
      <dsp:nvSpPr>
        <dsp:cNvPr id="0" name=""/>
        <dsp:cNvSpPr/>
      </dsp:nvSpPr>
      <dsp:spPr>
        <a:xfrm>
          <a:off x="0" y="0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Diálogo </a:t>
          </a:r>
          <a:r>
            <a:rPr lang="pt-BR" sz="1800" kern="1200" dirty="0" err="1"/>
            <a:t>Intrainstitucional</a:t>
          </a:r>
          <a:endParaRPr lang="pt-BR" sz="1800" kern="1200" dirty="0"/>
        </a:p>
      </dsp:txBody>
      <dsp:txXfrm>
        <a:off x="27721" y="27721"/>
        <a:ext cx="3107328" cy="891038"/>
      </dsp:txXfrm>
    </dsp:sp>
    <dsp:sp modelId="{E18B5AF2-F8B1-4971-A364-17DD9D085C1F}">
      <dsp:nvSpPr>
        <dsp:cNvPr id="0" name=""/>
        <dsp:cNvSpPr/>
      </dsp:nvSpPr>
      <dsp:spPr>
        <a:xfrm>
          <a:off x="321750" y="1077935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Diálogo interinstitucional (IES, órgãos públicos, organizações/entidades parceiras/potenciais, conselhos profissionais)</a:t>
          </a:r>
        </a:p>
      </dsp:txBody>
      <dsp:txXfrm>
        <a:off x="349471" y="1105656"/>
        <a:ext cx="3252160" cy="891038"/>
      </dsp:txXfrm>
    </dsp:sp>
    <dsp:sp modelId="{BF1AA0F6-E09D-4013-BB59-D73572A6C634}">
      <dsp:nvSpPr>
        <dsp:cNvPr id="0" name=""/>
        <dsp:cNvSpPr/>
      </dsp:nvSpPr>
      <dsp:spPr>
        <a:xfrm>
          <a:off x="633155" y="2155871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Diálogo com alunos</a:t>
          </a:r>
        </a:p>
      </dsp:txBody>
      <dsp:txXfrm>
        <a:off x="660876" y="2183592"/>
        <a:ext cx="3252160" cy="891038"/>
      </dsp:txXfrm>
    </dsp:sp>
    <dsp:sp modelId="{0F444546-1D68-4979-841C-015F9AE236D9}">
      <dsp:nvSpPr>
        <dsp:cNvPr id="0" name=""/>
        <dsp:cNvSpPr/>
      </dsp:nvSpPr>
      <dsp:spPr>
        <a:xfrm>
          <a:off x="945218" y="3267686"/>
          <a:ext cx="4248421" cy="878721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Projetos-Piloto – cursos de diferentes áreas do conhecimento</a:t>
          </a:r>
        </a:p>
      </dsp:txBody>
      <dsp:txXfrm>
        <a:off x="970955" y="3293423"/>
        <a:ext cx="3263173" cy="827247"/>
      </dsp:txXfrm>
    </dsp:sp>
    <dsp:sp modelId="{29887497-FFAB-4232-BAA6-D18FA051B86F}">
      <dsp:nvSpPr>
        <dsp:cNvPr id="0" name=""/>
        <dsp:cNvSpPr/>
      </dsp:nvSpPr>
      <dsp:spPr>
        <a:xfrm>
          <a:off x="1266311" y="4311742"/>
          <a:ext cx="4239392" cy="94648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Reestruturação Curricular/Mudança no Processo Avaliativo</a:t>
          </a:r>
        </a:p>
      </dsp:txBody>
      <dsp:txXfrm>
        <a:off x="1294032" y="4339463"/>
        <a:ext cx="3252160" cy="891038"/>
      </dsp:txXfrm>
    </dsp:sp>
    <dsp:sp modelId="{F97A701E-4DA6-44D6-8D12-003F8C200BEA}">
      <dsp:nvSpPr>
        <dsp:cNvPr id="0" name=""/>
        <dsp:cNvSpPr/>
      </dsp:nvSpPr>
      <dsp:spPr>
        <a:xfrm>
          <a:off x="3624179" y="691456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3762602" y="691456"/>
        <a:ext cx="338366" cy="462947"/>
      </dsp:txXfrm>
    </dsp:sp>
    <dsp:sp modelId="{5803118C-5023-4F89-A4B3-7C33641A8D08}">
      <dsp:nvSpPr>
        <dsp:cNvPr id="0" name=""/>
        <dsp:cNvSpPr/>
      </dsp:nvSpPr>
      <dsp:spPr>
        <a:xfrm>
          <a:off x="3940757" y="1769392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079180" y="1769392"/>
        <a:ext cx="338366" cy="462947"/>
      </dsp:txXfrm>
    </dsp:sp>
    <dsp:sp modelId="{AA8E2DFD-4170-4986-8D23-807A50FEA9B5}">
      <dsp:nvSpPr>
        <dsp:cNvPr id="0" name=""/>
        <dsp:cNvSpPr/>
      </dsp:nvSpPr>
      <dsp:spPr>
        <a:xfrm>
          <a:off x="4257335" y="2831553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395758" y="2831553"/>
        <a:ext cx="338366" cy="462947"/>
      </dsp:txXfrm>
    </dsp:sp>
    <dsp:sp modelId="{DA06E2FC-D281-4F64-A5BE-F08BDF24E7B4}">
      <dsp:nvSpPr>
        <dsp:cNvPr id="0" name=""/>
        <dsp:cNvSpPr/>
      </dsp:nvSpPr>
      <dsp:spPr>
        <a:xfrm>
          <a:off x="4573913" y="3920005"/>
          <a:ext cx="615212" cy="615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712336" y="3920005"/>
        <a:ext cx="338366" cy="46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60355-470E-4C08-95C9-65B624496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CDC94C-044D-4414-A2C6-23CC752A6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B693A3-D7D8-48E8-8C68-68E5AAC2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EDB973-BBF7-4E6C-9FAC-A6C84BA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2E974-B8B4-49B3-9BE4-6F60203C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3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32BCE-D3B3-44CE-9F5D-63A8561D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59EDCD-A287-4648-B33C-063A9574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D3FD8A-369F-4CFE-89DD-F6F3FF81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148758-FDCD-450C-B280-CF2C8566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37562-5876-472F-9732-CEA6FC16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94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206BA9-3236-483C-B3C7-9619741FC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9591A3-E87F-460F-9E9D-05669795A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C6E74C-9954-480A-9B1A-44CB76E0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723666-81B4-4333-AEB7-A2F1B0C8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E1605F-BFA7-4B3A-9EF5-1DF9CD2D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41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D09B3-C8C8-4B61-BA8C-F029C758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59F366-550E-4B6F-9F50-A725524B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F4267D-D953-4699-ACCC-497D8A03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4BC72D-A08F-461D-A382-4F30B712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273548-E40A-49F9-B843-09D8CBAA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3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56391-437E-4117-8B9B-FB6A49DB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333D32-190D-47C1-8A26-23B79F3E7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DBBFA4-416F-4297-844E-83C75B55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3E98E7-306E-4B6C-98E8-EE813CEF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4D972-260D-4D1F-A2D4-B979217A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5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32B84-AE3E-467E-8F32-89812CDC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0D47C2-EA91-4AB3-9089-805526F6A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3A9ED3-44FB-4762-9C7B-2DE8A842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3891AB-21CE-441D-92F9-487FA760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E62492-A951-47DD-8F02-082EF141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0A594-EE38-43B6-B1D2-8950FE08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70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4D38F-9365-4461-A504-30D37196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56C1FB-36F8-4B39-860B-0D9C52121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6812F5-E856-4F62-82F2-52DA45D45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B30696-271D-4893-B5CB-6E3CD9A47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561720-F63A-43B1-A972-87C0BE57E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29348D-5E38-4DF1-9C80-4553520F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F78FAF-A0E1-4F67-A1F9-4DED2731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AF8EEF-00F6-4905-9E41-A2B6A6DA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3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3B534-9970-4670-AA2C-EB88C70D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88B54D-5E0F-4B2F-9C1D-D395C472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7F8EE1-03FA-454A-9058-0D32BA08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6C9452-BEB5-4BCD-8DD0-ECDA8D8B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04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65494A-3634-43E6-BB5D-936A3DC3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91B226-8E6C-4501-BC7C-A225160B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EB4E65-EF14-4DBA-A2CC-4D346DB9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00AA9-35B6-4B4E-B637-55B429E5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86FFD-B8E0-4F91-8ECE-ACCC9EDA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0293A2-B79D-4881-90ED-551854F67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0364D6-00D2-4F02-A8E4-BB0B2BAD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B691DF-F9F5-42A8-9FD4-F445499D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619E03-FEDF-460B-9A38-93790D15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8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935E0-412D-4DE3-8FFD-74A00F05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796928-63A4-4438-920E-E0BDABCC4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9689A1-7B15-45E0-AF3C-D6D91D53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E97A54-BA60-4447-81EF-18F784ED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B68277-5E5E-49CC-A677-9141E4B5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905C10-B0A2-4447-BDAE-45D5B2D3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2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9F2BA1-15A4-47DF-A95A-CC3E86C6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2F33F6-2FEE-48CB-A3B1-ED56E019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B3DC0-C4ED-448C-B676-D909D5D8E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138D-6288-487A-81DF-0986017E3B30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B8300-429A-459E-AA4D-511520FA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2A0BCD-A0F0-4B05-9B6D-283FE636C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822B-986A-4373-A945-6DCE0E4BC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F802B-8182-4357-98A6-8D865FC63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Curricularização da Extensão: construção de sentidos e práticas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93ADFD-7FA1-4F89-8271-15445EC7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281" y="4714401"/>
            <a:ext cx="9144000" cy="1655762"/>
          </a:xfrm>
        </p:spPr>
        <p:txBody>
          <a:bodyPr/>
          <a:lstStyle/>
          <a:p>
            <a:endParaRPr lang="pt-BR" dirty="0"/>
          </a:p>
          <a:p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Drª</a:t>
            </a:r>
            <a:r>
              <a:rPr lang="pt-BR" b="1" dirty="0">
                <a:solidFill>
                  <a:schemeClr val="bg1"/>
                </a:solidFill>
              </a:rPr>
              <a:t> Simone Loureiro Brum Imperatore</a:t>
            </a:r>
          </a:p>
          <a:p>
            <a:r>
              <a:rPr lang="pt-BR" b="1" dirty="0">
                <a:solidFill>
                  <a:schemeClr val="bg1"/>
                </a:solidFill>
              </a:rPr>
              <a:t>Maio/2018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43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Essência da Extensão no PNE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algn="ctr">
              <a:buFontTx/>
              <a:buChar char="-"/>
            </a:pPr>
            <a:r>
              <a:rPr lang="pt-BR" dirty="0"/>
              <a:t>Princípio e processo de aprendizagem (dimensão pedagógica da extensão) a partir da aprendizagem em contextos reais – programas e projetos.</a:t>
            </a:r>
          </a:p>
        </p:txBody>
      </p:sp>
    </p:spTree>
    <p:extLst>
      <p:ext uri="{BB962C8B-B14F-4D97-AF65-F5344CB8AC3E}">
        <p14:creationId xmlns:p14="http://schemas.microsoft.com/office/powerpoint/2010/main" val="405166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Essência da Extensão no PNE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Superação da tricotomia do conhecimento:</a:t>
            </a:r>
          </a:p>
          <a:p>
            <a:pPr marL="0" indent="0" algn="r">
              <a:buNone/>
            </a:pPr>
            <a:r>
              <a:rPr lang="pt-BR" b="1" dirty="0">
                <a:solidFill>
                  <a:srgbClr val="44645D"/>
                </a:solidFill>
              </a:rPr>
              <a:t>Transmissão – ensino</a:t>
            </a:r>
          </a:p>
          <a:p>
            <a:pPr marL="0" indent="0" algn="r">
              <a:buNone/>
            </a:pPr>
            <a:r>
              <a:rPr lang="pt-BR" b="1" dirty="0">
                <a:solidFill>
                  <a:srgbClr val="44645D"/>
                </a:solidFill>
              </a:rPr>
              <a:t>Produção – pesquisa</a:t>
            </a:r>
          </a:p>
          <a:p>
            <a:pPr marL="0" indent="0" algn="r">
              <a:buNone/>
            </a:pPr>
            <a:r>
              <a:rPr lang="pt-BR" b="1" dirty="0">
                <a:solidFill>
                  <a:srgbClr val="44645D"/>
                </a:solidFill>
              </a:rPr>
              <a:t>Socialização – extensão</a:t>
            </a:r>
          </a:p>
        </p:txBody>
      </p:sp>
    </p:spTree>
    <p:extLst>
      <p:ext uri="{BB962C8B-B14F-4D97-AF65-F5344CB8AC3E}">
        <p14:creationId xmlns:p14="http://schemas.microsoft.com/office/powerpoint/2010/main" val="94490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Essência da Extensão no PNE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Rompimento da lógica de uma “extensão” extrínseca, voluntária, acessória, eventual e marginal ao currículo.</a:t>
            </a:r>
          </a:p>
          <a:p>
            <a:pPr>
              <a:buFontTx/>
              <a:buChar char="-"/>
            </a:pPr>
            <a:endParaRPr lang="pt-BR" b="1" dirty="0">
              <a:solidFill>
                <a:srgbClr val="44645D"/>
              </a:solidFill>
            </a:endParaRPr>
          </a:p>
          <a:p>
            <a:pPr algn="r">
              <a:buFontTx/>
              <a:buChar char="-"/>
            </a:pPr>
            <a:r>
              <a:rPr lang="pt-BR" b="1" dirty="0">
                <a:solidFill>
                  <a:srgbClr val="44645D"/>
                </a:solidFill>
              </a:rPr>
              <a:t>Universalização da Extensão</a:t>
            </a:r>
          </a:p>
        </p:txBody>
      </p:sp>
    </p:spTree>
    <p:extLst>
      <p:ext uri="{BB962C8B-B14F-4D97-AF65-F5344CB8AC3E}">
        <p14:creationId xmlns:p14="http://schemas.microsoft.com/office/powerpoint/2010/main" val="290981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Conceito de Extensão </a:t>
            </a:r>
            <a:r>
              <a:rPr lang="pt-BR" b="1" dirty="0" err="1">
                <a:solidFill>
                  <a:srgbClr val="44645D"/>
                </a:solidFill>
              </a:rPr>
              <a:t>PNEx</a:t>
            </a:r>
            <a:r>
              <a:rPr lang="pt-BR" b="1" dirty="0">
                <a:solidFill>
                  <a:srgbClr val="44645D"/>
                </a:solidFill>
              </a:rPr>
              <a:t> (2012)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/>
              <a:t>“[...] processo acadêmico definido e efetivado em função das exigências da realidade, além de indispensável na formação do estudante, na qualificação do professor e no intercâmbio com a sociedade”. </a:t>
            </a:r>
            <a:endParaRPr lang="pt-BR" b="1" dirty="0">
              <a:solidFill>
                <a:srgbClr val="4464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9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Diretrizes </a:t>
            </a:r>
            <a:r>
              <a:rPr lang="pt-BR" b="1" dirty="0" err="1">
                <a:solidFill>
                  <a:srgbClr val="44645D"/>
                </a:solidFill>
              </a:rPr>
              <a:t>PNEx</a:t>
            </a:r>
            <a:r>
              <a:rPr lang="pt-BR" b="1" dirty="0">
                <a:solidFill>
                  <a:srgbClr val="44645D"/>
                </a:solidFill>
              </a:rPr>
              <a:t> (2012)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Interação dialógica</a:t>
            </a:r>
          </a:p>
          <a:p>
            <a:pPr algn="ctr"/>
            <a:r>
              <a:rPr lang="pt-BR" dirty="0"/>
              <a:t>Interdisciplinaridade e interprofissionalidade</a:t>
            </a:r>
          </a:p>
          <a:p>
            <a:pPr algn="ctr"/>
            <a:r>
              <a:rPr lang="pt-BR" dirty="0"/>
              <a:t>Indissociabilidade ensino-pesquisa-extensão</a:t>
            </a:r>
          </a:p>
          <a:p>
            <a:pPr algn="ctr"/>
            <a:r>
              <a:rPr lang="pt-BR" dirty="0"/>
              <a:t>Impacto na formação do estudante</a:t>
            </a:r>
          </a:p>
          <a:p>
            <a:pPr algn="ctr"/>
            <a:r>
              <a:rPr lang="pt-BR" dirty="0"/>
              <a:t>Impacto e transformação social</a:t>
            </a:r>
            <a:endParaRPr lang="pt-BR" b="1" dirty="0">
              <a:solidFill>
                <a:srgbClr val="4464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Extensão Acadêmico-Social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/>
              <a:t>Extensão norteada por </a:t>
            </a:r>
            <a:r>
              <a:rPr lang="pt-BR" b="1" u="sng" dirty="0"/>
              <a:t>objetivos acadêmicos</a:t>
            </a:r>
            <a:r>
              <a:rPr lang="pt-BR" dirty="0"/>
              <a:t> relacionados ao perfil profissiográfico de formação dos cursos de graduação e por </a:t>
            </a:r>
            <a:r>
              <a:rPr lang="pt-BR" b="1" u="sng" dirty="0"/>
              <a:t>objetivos comunitários </a:t>
            </a:r>
            <a:r>
              <a:rPr lang="pt-BR" dirty="0"/>
              <a:t>conexos a demandas </a:t>
            </a:r>
            <a:r>
              <a:rPr lang="pt-BR" dirty="0" err="1"/>
              <a:t>locorregionais</a:t>
            </a:r>
            <a:r>
              <a:rPr lang="pt-BR" dirty="0"/>
              <a:t> e à integração com as políticas públicas, sendo executada por alunos orientados por professores. </a:t>
            </a:r>
          </a:p>
        </p:txBody>
      </p:sp>
    </p:spTree>
    <p:extLst>
      <p:ext uri="{BB962C8B-B14F-4D97-AF65-F5344CB8AC3E}">
        <p14:creationId xmlns:p14="http://schemas.microsoft.com/office/powerpoint/2010/main" val="399453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Extensão Acadêmico-Social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/>
              <a:t>Para além de novos arranjos didático-metodológicos ou de meros rateios curriculares que abarquem o percentual definido no marco legal, a discussão é epistemológica, com implicações na </a:t>
            </a:r>
            <a:r>
              <a:rPr lang="pt-BR" b="1" u="sng" dirty="0"/>
              <a:t>identidade institucional</a:t>
            </a:r>
            <a:r>
              <a:rPr lang="pt-BR" dirty="0"/>
              <a:t>, na </a:t>
            </a:r>
            <a:r>
              <a:rPr lang="pt-BR" b="1" u="sng" dirty="0"/>
              <a:t>concepção de educação</a:t>
            </a:r>
            <a:r>
              <a:rPr lang="pt-BR" dirty="0"/>
              <a:t>, na </a:t>
            </a:r>
            <a:r>
              <a:rPr lang="pt-BR" b="1" u="sng" dirty="0"/>
              <a:t>organização curricular</a:t>
            </a:r>
            <a:r>
              <a:rPr lang="pt-BR" dirty="0"/>
              <a:t>, no </a:t>
            </a:r>
            <a:r>
              <a:rPr lang="pt-BR" b="1" u="sng" dirty="0"/>
              <a:t>processo avaliativo</a:t>
            </a:r>
            <a:r>
              <a:rPr lang="pt-BR" dirty="0"/>
              <a:t>, no </a:t>
            </a:r>
            <a:r>
              <a:rPr lang="pt-BR" b="1" u="sng" dirty="0"/>
              <a:t>lugar da extensão</a:t>
            </a:r>
            <a:r>
              <a:rPr lang="pt-BR" dirty="0"/>
              <a:t> nas políticas acadêmicas e de gestão.</a:t>
            </a:r>
          </a:p>
        </p:txBody>
      </p:sp>
    </p:spTree>
    <p:extLst>
      <p:ext uri="{BB962C8B-B14F-4D97-AF65-F5344CB8AC3E}">
        <p14:creationId xmlns:p14="http://schemas.microsoft.com/office/powerpoint/2010/main" val="354373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0FA3A0-D7B5-46E3-A310-194E2485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Trajetória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 </a:t>
            </a:r>
            <a:r>
              <a:rPr lang="en-US" sz="4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Ulbra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sob a </a:t>
            </a:r>
            <a:r>
              <a:rPr lang="en-US" sz="4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perspectiva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 PL 8.035/2010</a:t>
            </a:r>
          </a:p>
        </p:txBody>
      </p:sp>
    </p:spTree>
    <p:extLst>
      <p:ext uri="{BB962C8B-B14F-4D97-AF65-F5344CB8AC3E}">
        <p14:creationId xmlns:p14="http://schemas.microsoft.com/office/powerpoint/2010/main" val="3164143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Trajetória da Extensão 2010-2014:</a:t>
            </a:r>
            <a:br>
              <a:rPr lang="pt-BR" b="1" dirty="0">
                <a:solidFill>
                  <a:srgbClr val="44645D"/>
                </a:solidFill>
              </a:rPr>
            </a:br>
            <a:r>
              <a:rPr lang="pt-BR" b="1" dirty="0">
                <a:solidFill>
                  <a:srgbClr val="44645D"/>
                </a:solidFill>
              </a:rPr>
              <a:t>PL 8.035/2010</a:t>
            </a:r>
            <a:br>
              <a:rPr lang="pt-BR" b="1" dirty="0">
                <a:solidFill>
                  <a:srgbClr val="44645D"/>
                </a:solidFill>
              </a:rPr>
            </a:b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pt-BR" dirty="0" err="1"/>
              <a:t>Historicização</a:t>
            </a:r>
            <a:r>
              <a:rPr lang="pt-BR" dirty="0"/>
              <a:t> (*)</a:t>
            </a:r>
          </a:p>
          <a:p>
            <a:pPr algn="ctr"/>
            <a:r>
              <a:rPr lang="pt-BR" dirty="0"/>
              <a:t>Ressignificação/rigor metodológico enquanto lócus de aprendizagem norteado por objetivos acadêmicos e comunitários</a:t>
            </a:r>
          </a:p>
          <a:p>
            <a:pPr algn="ctr"/>
            <a:r>
              <a:rPr lang="pt-BR" dirty="0"/>
              <a:t>Territorialização</a:t>
            </a:r>
          </a:p>
          <a:p>
            <a:pPr algn="ctr"/>
            <a:r>
              <a:rPr lang="pt-BR" dirty="0"/>
              <a:t>Institucionalização (política/programas)</a:t>
            </a:r>
          </a:p>
          <a:p>
            <a:pPr algn="ctr"/>
            <a:r>
              <a:rPr lang="pt-BR" dirty="0"/>
              <a:t>Sistematização (diretrizes, fluxos/processos – submissão, avaliação parcial/final). </a:t>
            </a:r>
          </a:p>
          <a:p>
            <a:pPr algn="ctr"/>
            <a:r>
              <a:rPr lang="pt-BR" dirty="0"/>
              <a:t>Articulação Extensão-Pesquisa (linhas/eixos)</a:t>
            </a:r>
          </a:p>
          <a:p>
            <a:pPr algn="ctr"/>
            <a:r>
              <a:rPr lang="pt-BR" dirty="0"/>
              <a:t>Formação Docente em Projetos de Extensão</a:t>
            </a:r>
          </a:p>
        </p:txBody>
      </p:sp>
    </p:spTree>
    <p:extLst>
      <p:ext uri="{BB962C8B-B14F-4D97-AF65-F5344CB8AC3E}">
        <p14:creationId xmlns:p14="http://schemas.microsoft.com/office/powerpoint/2010/main" val="260321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FF1702-7310-473B-B222-6B81245D2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Meta 12 do PNE e o sentido subjacente de extensão na estratégia 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endParaRPr lang="pt-BR" sz="2400" b="1" dirty="0"/>
          </a:p>
          <a:p>
            <a:pPr algn="ctr"/>
            <a:r>
              <a:rPr lang="pt-PT" dirty="0"/>
              <a:t>Elevar a taxa bruta de matrícula na Educação Superior para 50% e a taxa líquida para 33% da população de 18 a 24 anos, assegurada a qualidade da oferta e expansão para, pelo menos, 40% das novas matrículas, no segmento público (BRASIL, Lei 13.005, 2014).</a:t>
            </a:r>
          </a:p>
          <a:p>
            <a:pPr algn="ctr"/>
            <a:endParaRPr lang="pt-PT" sz="2400" dirty="0"/>
          </a:p>
          <a:p>
            <a:pPr algn="r"/>
            <a:r>
              <a:rPr lang="pt-PT" sz="3200" b="1" dirty="0">
                <a:solidFill>
                  <a:srgbClr val="44645D"/>
                </a:solidFill>
              </a:rPr>
              <a:t>Inclusão Acadêmica e Social</a:t>
            </a:r>
            <a:endParaRPr lang="pt-BR" sz="3200" b="1" dirty="0">
              <a:solidFill>
                <a:srgbClr val="44645D"/>
              </a:solidFill>
            </a:endParaRP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49575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Trajetória da Extensão 2010-2014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pt-BR" dirty="0" err="1">
                <a:solidFill>
                  <a:srgbClr val="44645D"/>
                </a:solidFill>
              </a:rPr>
              <a:t>Historicização</a:t>
            </a:r>
            <a:endParaRPr lang="pt-BR" dirty="0">
              <a:solidFill>
                <a:srgbClr val="44645D"/>
              </a:solidFill>
            </a:endParaRPr>
          </a:p>
          <a:p>
            <a:pPr algn="ctr"/>
            <a:r>
              <a:rPr lang="pt-BR" dirty="0"/>
              <a:t>Ressignificação/rigor metodológico enquanto lócus de aprendizagem norteado por objetivos acadêmicos e comunitários</a:t>
            </a:r>
          </a:p>
          <a:p>
            <a:pPr algn="ctr"/>
            <a:r>
              <a:rPr lang="pt-BR" dirty="0"/>
              <a:t>Territorialização</a:t>
            </a:r>
          </a:p>
          <a:p>
            <a:pPr algn="ctr"/>
            <a:r>
              <a:rPr lang="pt-BR" dirty="0"/>
              <a:t>Institucionalização (política/programas)</a:t>
            </a:r>
          </a:p>
          <a:p>
            <a:pPr algn="ctr"/>
            <a:r>
              <a:rPr lang="pt-BR" dirty="0"/>
              <a:t>Sistematização (diretrizes, fluxos/processos – submissão, avaliação parcial/final). </a:t>
            </a:r>
          </a:p>
          <a:p>
            <a:pPr algn="ctr"/>
            <a:r>
              <a:rPr lang="pt-BR" dirty="0"/>
              <a:t>Articulação Extensão-Pesquisa (linhas/eixos)</a:t>
            </a:r>
          </a:p>
          <a:p>
            <a:pPr algn="ctr"/>
            <a:r>
              <a:rPr lang="pt-BR" dirty="0"/>
              <a:t>Formação Docente em Projetos de Extensão (permanente)</a:t>
            </a:r>
          </a:p>
        </p:txBody>
      </p:sp>
    </p:spTree>
    <p:extLst>
      <p:ext uri="{BB962C8B-B14F-4D97-AF65-F5344CB8AC3E}">
        <p14:creationId xmlns:p14="http://schemas.microsoft.com/office/powerpoint/2010/main" val="71914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0FA3A0-D7B5-46E3-A310-194E2485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Trajetória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 </a:t>
            </a:r>
            <a:r>
              <a:rPr lang="en-US" sz="4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Ulbra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sob a </a:t>
            </a:r>
            <a:r>
              <a:rPr lang="en-US" sz="4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perspectiva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do PNE </a:t>
            </a:r>
            <a:b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2014-atual</a:t>
            </a:r>
          </a:p>
        </p:txBody>
      </p:sp>
    </p:spTree>
    <p:extLst>
      <p:ext uri="{BB962C8B-B14F-4D97-AF65-F5344CB8AC3E}">
        <p14:creationId xmlns:p14="http://schemas.microsoft.com/office/powerpoint/2010/main" val="3382721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9" y="963877"/>
            <a:ext cx="3846644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Curricularização da Extensão</a:t>
            </a:r>
            <a:br>
              <a:rPr lang="pt-BR" b="1" dirty="0">
                <a:solidFill>
                  <a:srgbClr val="44645D"/>
                </a:solidFill>
              </a:rPr>
            </a:br>
            <a:r>
              <a:rPr lang="pt-BR" b="1" dirty="0">
                <a:solidFill>
                  <a:srgbClr val="44645D"/>
                </a:solidFill>
              </a:rPr>
              <a:t>Lei 13.005/2014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851FFE7-7667-45C1-8D8B-1098E618B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372951"/>
              </p:ext>
            </p:extLst>
          </p:nvPr>
        </p:nvGraphicFramePr>
        <p:xfrm>
          <a:off x="4654296" y="880110"/>
          <a:ext cx="5505704" cy="525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67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9" y="963877"/>
            <a:ext cx="3846644" cy="4930246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rgbClr val="44645D"/>
                </a:solidFill>
              </a:rPr>
              <a:t>Curricularização da Extensão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851FFE7-7667-45C1-8D8B-1098E618B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283469"/>
              </p:ext>
            </p:extLst>
          </p:nvPr>
        </p:nvGraphicFramePr>
        <p:xfrm>
          <a:off x="4654296" y="880110"/>
          <a:ext cx="5505704" cy="525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91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Curricularização</a:t>
            </a:r>
            <a:br>
              <a:rPr lang="pt-BR" b="1" dirty="0">
                <a:solidFill>
                  <a:srgbClr val="44645D"/>
                </a:solidFill>
              </a:rPr>
            </a:br>
            <a:r>
              <a:rPr lang="pt-BR" b="1" dirty="0">
                <a:solidFill>
                  <a:srgbClr val="44645D"/>
                </a:solidFill>
              </a:rPr>
              <a:t>Interconexões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 algn="ctr"/>
            <a:r>
              <a:rPr lang="pt-BR" dirty="0"/>
              <a:t>PNE, </a:t>
            </a:r>
            <a:r>
              <a:rPr lang="pt-BR" dirty="0" err="1"/>
              <a:t>DCNs</a:t>
            </a:r>
            <a:r>
              <a:rPr lang="pt-BR" dirty="0"/>
              <a:t>, SINAES, Políticas Nacionais de Pesquisa e Extensão</a:t>
            </a:r>
          </a:p>
          <a:p>
            <a:pPr lvl="0" algn="ctr"/>
            <a:r>
              <a:rPr lang="pt-BR" dirty="0"/>
              <a:t> Diretrizes institucionais (PDI, PPI, Resoluções, Alinhamento Estratégico)</a:t>
            </a:r>
          </a:p>
          <a:p>
            <a:pPr lvl="0" algn="ctr"/>
            <a:r>
              <a:rPr lang="pt-BR" dirty="0"/>
              <a:t>Normas profissionais</a:t>
            </a:r>
          </a:p>
          <a:p>
            <a:pPr lvl="0" algn="ctr"/>
            <a:r>
              <a:rPr lang="pt-BR" dirty="0"/>
              <a:t> Referenciais teóricos</a:t>
            </a:r>
          </a:p>
          <a:p>
            <a:pPr lvl="0" algn="ctr"/>
            <a:r>
              <a:rPr lang="pt-BR" dirty="0"/>
              <a:t>Imperativos mercadológicos </a:t>
            </a:r>
          </a:p>
          <a:p>
            <a:pPr lvl="0" algn="ctr"/>
            <a:r>
              <a:rPr lang="pt-BR" dirty="0"/>
              <a:t>Regionalidade X Internacionalização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4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Curricularização</a:t>
            </a:r>
            <a:br>
              <a:rPr lang="pt-BR" b="1" dirty="0">
                <a:solidFill>
                  <a:srgbClr val="44645D"/>
                </a:solidFill>
              </a:rPr>
            </a:br>
            <a:r>
              <a:rPr lang="pt-BR" b="1" dirty="0" err="1">
                <a:solidFill>
                  <a:srgbClr val="44645D"/>
                </a:solidFill>
              </a:rPr>
              <a:t>PEIs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Currículo “prescrito”</a:t>
            </a:r>
          </a:p>
          <a:p>
            <a:pPr algn="ctr"/>
            <a:r>
              <a:rPr lang="pt-BR" dirty="0"/>
              <a:t>Currículo REAL</a:t>
            </a:r>
          </a:p>
          <a:p>
            <a:pPr lvl="0" algn="ctr"/>
            <a:r>
              <a:rPr lang="pt-BR" dirty="0"/>
              <a:t>Negociação de Prioridades</a:t>
            </a:r>
          </a:p>
          <a:p>
            <a:pPr lvl="0" algn="ctr"/>
            <a:r>
              <a:rPr lang="pt-BR" dirty="0"/>
              <a:t>Equacionamento entre conteúdos infinitos e cargas horárias restritas</a:t>
            </a:r>
          </a:p>
          <a:p>
            <a:pPr algn="ctr"/>
            <a:r>
              <a:rPr lang="pt-BR" dirty="0"/>
              <a:t>Identidade pedagógica institucional (*)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76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PDI 2017-2022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dirty="0"/>
              <a:t>[...] a ULBRA à luz do modelo curricular presente nas Diretrizes Curriculares Nacionais para os Cursos de Graduação (MEC/INEP) assume o </a:t>
            </a:r>
            <a:r>
              <a:rPr lang="pt-BR" dirty="0" err="1"/>
              <a:t>Reconstrucionismo</a:t>
            </a:r>
            <a:r>
              <a:rPr lang="pt-BR" dirty="0"/>
              <a:t> como aporte teórico e metodológico para a sua reestruturação, compreendendo o objetivo da formação crítico-reflexiva com vistas a uma atuação social emancipatória e transformadora como mote da formação acadêmica. Enquanto instituição, objetiva formar cidadãos críticos e atuantes capazes de repensar e modificar sua realidade e, para tanto, veicula proposições pedagógicas que promovam o desenvolvimento da reflexão crítica, através da análise contextualizada e alicerçada sobre situações-problema advindas da comunidade na ênfase e no exercício da Extensão, da Pesquisa, do Ensino e da Extensão enquanto um processo de retroalimentação.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dirty="0"/>
              <a:t>(ULBRA, Resolução CONSUN 49/2016)</a:t>
            </a:r>
          </a:p>
        </p:txBody>
      </p:sp>
    </p:spTree>
    <p:extLst>
      <p:ext uri="{BB962C8B-B14F-4D97-AF65-F5344CB8AC3E}">
        <p14:creationId xmlns:p14="http://schemas.microsoft.com/office/powerpoint/2010/main" val="2436468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C0840B-127F-4921-802C-596CF565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83" y="338615"/>
            <a:ext cx="7333239" cy="53354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BC19CA-A30D-492B-893F-553160EEA5DD}"/>
              </a:ext>
            </a:extLst>
          </p:cNvPr>
          <p:cNvSpPr txBox="1"/>
          <p:nvPr/>
        </p:nvSpPr>
        <p:spPr>
          <a:xfrm>
            <a:off x="5326144" y="6136847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Hernández, 2016</a:t>
            </a:r>
          </a:p>
        </p:txBody>
      </p:sp>
    </p:spTree>
    <p:extLst>
      <p:ext uri="{BB962C8B-B14F-4D97-AF65-F5344CB8AC3E}">
        <p14:creationId xmlns:p14="http://schemas.microsoft.com/office/powerpoint/2010/main" val="1451027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Simone Imperatore\AppData\Local\Microsoft\Windows\INetCache\Content.Word\PEI.JPG">
            <a:extLst>
              <a:ext uri="{FF2B5EF4-FFF2-40B4-BE49-F238E27FC236}">
                <a16:creationId xmlns:a16="http://schemas.microsoft.com/office/drawing/2014/main" id="{7190A7AE-F220-4641-9A9B-30856A154B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52" y="330982"/>
            <a:ext cx="5411451" cy="5578816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7C636BA-B2C6-468B-ACD6-F3345A2AEB15}"/>
              </a:ext>
            </a:extLst>
          </p:cNvPr>
          <p:cNvSpPr txBox="1"/>
          <p:nvPr/>
        </p:nvSpPr>
        <p:spPr>
          <a:xfrm>
            <a:off x="3920490" y="6149340"/>
            <a:ext cx="246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Imperatore. 2017</a:t>
            </a:r>
          </a:p>
        </p:txBody>
      </p:sp>
    </p:spTree>
    <p:extLst>
      <p:ext uri="{BB962C8B-B14F-4D97-AF65-F5344CB8AC3E}">
        <p14:creationId xmlns:p14="http://schemas.microsoft.com/office/powerpoint/2010/main" val="120658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rgbClr val="44645D"/>
                </a:solidFill>
              </a:rPr>
              <a:t>PEIs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dirty="0"/>
              <a:t>(Re) Leitura de Território</a:t>
            </a:r>
          </a:p>
          <a:p>
            <a:pPr algn="ctr">
              <a:lnSpc>
                <a:spcPct val="120000"/>
              </a:lnSpc>
            </a:pPr>
            <a:r>
              <a:rPr lang="pt-BR" dirty="0" err="1"/>
              <a:t>Pré-definição</a:t>
            </a:r>
            <a:r>
              <a:rPr lang="pt-BR" dirty="0"/>
              <a:t> de linhas de extensão que constituirão o marco orientador dos programas de extensão, articuladas ao perfil profissiográfico, ao diagnóstico territorial, bem como aos eixos da pesquisa (</a:t>
            </a:r>
            <a:r>
              <a:rPr lang="pt-BR" dirty="0" err="1"/>
              <a:t>NDEs</a:t>
            </a:r>
            <a:r>
              <a:rPr lang="pt-BR" dirty="0"/>
              <a:t>, cursos homônimos);</a:t>
            </a:r>
          </a:p>
        </p:txBody>
      </p:sp>
    </p:spTree>
    <p:extLst>
      <p:ext uri="{BB962C8B-B14F-4D97-AF65-F5344CB8AC3E}">
        <p14:creationId xmlns:p14="http://schemas.microsoft.com/office/powerpoint/2010/main" val="310881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Meta 12 do PNE - Estratégias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Autofit/>
          </a:bodyPr>
          <a:lstStyle/>
          <a:p>
            <a:pPr>
              <a:buFontTx/>
              <a:buChar char="-"/>
            </a:pPr>
            <a:endParaRPr lang="pt-BR" sz="2400" dirty="0"/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Estrutura física e recursos humanos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Oferta de vagas na rede pública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Fluxo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Formação de Professores para a Educação Básica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Fomento à Diversidade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Financiamento Estudantil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b="1" dirty="0">
                <a:solidFill>
                  <a:srgbClr val="44645D"/>
                </a:solidFill>
              </a:rPr>
              <a:t>Créditos Curriculares para Extensão Universitária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Estágio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Ações Afirmativas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sz="2400" dirty="0"/>
              <a:t>Acessibilidade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5713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rgbClr val="44645D"/>
                </a:solidFill>
              </a:rPr>
              <a:t>PEIs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dirty="0"/>
              <a:t>Delineamento dos objetivos acadêmicos dos programas, relacionados às competências dos cursos e perfil de formação;</a:t>
            </a:r>
          </a:p>
          <a:p>
            <a:pPr algn="ctr">
              <a:lnSpc>
                <a:spcPct val="120000"/>
              </a:lnSpc>
            </a:pPr>
            <a:r>
              <a:rPr lang="pt-PT" dirty="0"/>
              <a:t>Delimitação de objetivos comunitários exequíveis, pactuados com os públicos participantes e, preferentemente, alinhados às políticas públicas;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71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rgbClr val="44645D"/>
                </a:solidFill>
              </a:rPr>
              <a:t>PEIs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PT" sz="2600" dirty="0"/>
              <a:t>Planejamento e sistematização de programas de extensão por grupos de trabalho constituídos por coordenadores acadêmicos, de extensão, de cursos, NDEs, docentes, representantes discentes e da comunidade;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650071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rgbClr val="44645D"/>
                </a:solidFill>
              </a:rPr>
              <a:t>PEIs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BR" sz="2600" dirty="0"/>
              <a:t>“Construção” das disciplinas integrantes dos Programas de Extensão Interdisciplinares, inter-relacionadas entre si pela natureza metodológica, por abordagens temáticas aderentes ao programa, pela interdependência das etapas de operacionalização das atividades previstas, pelo processo avaliativo;</a:t>
            </a:r>
          </a:p>
        </p:txBody>
      </p:sp>
    </p:spTree>
    <p:extLst>
      <p:ext uri="{BB962C8B-B14F-4D97-AF65-F5344CB8AC3E}">
        <p14:creationId xmlns:p14="http://schemas.microsoft.com/office/powerpoint/2010/main" val="863961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7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 err="1">
                <a:solidFill>
                  <a:srgbClr val="44645D"/>
                </a:solidFill>
              </a:rPr>
              <a:t>PEIs</a:t>
            </a:r>
            <a:endParaRPr lang="pt-BR" b="1" dirty="0">
              <a:solidFill>
                <a:srgbClr val="44645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t-PT" sz="2600" dirty="0"/>
              <a:t>Integração de outras atividades/modalidades de extensão aos referidos programas (projetos comunitários, cursos, eventos, publicações, prestação de serviços);</a:t>
            </a:r>
            <a:endParaRPr lang="pt-BR" sz="2600" dirty="0"/>
          </a:p>
          <a:p>
            <a:pPr algn="ctr">
              <a:lnSpc>
                <a:spcPct val="120000"/>
              </a:lnSpc>
            </a:pPr>
            <a:r>
              <a:rPr lang="pt-BR" sz="2600" dirty="0"/>
              <a:t>Categorização específica das disciplinas de curricularização (número de alunos por turma, processo avaliativo diferenciado, seguro de vida, </a:t>
            </a:r>
            <a:r>
              <a:rPr lang="pt-BR" sz="2600" dirty="0" err="1"/>
              <a:t>etc</a:t>
            </a:r>
            <a:r>
              <a:rPr lang="pt-BR" sz="26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55246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1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dirty="0"/>
              <a:t>Pensar a curricularização da extensão pressupõe, potencialmente, a superação do ensino instrumental, utilitário e reprodutivo centrado no professor e limitado ao espaço áulico, alicerçando-o em aprendizagens crítico-reflexivas, sob protagonismo discente em contextos reais. Apoiamo-nos na legitimação do conhecimento como uma produção social, que resulta da ação, problematização e reflexão e da educação como uma relação dialógico-dialética.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416146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1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320040"/>
            <a:ext cx="7298892" cy="62179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/>
              <a:t>Tais fundamentos redimensionam o sentido de ser e fazer universidade, tendo por pressupostos:</a:t>
            </a:r>
          </a:p>
          <a:p>
            <a:pPr marL="0" indent="0" algn="ctr">
              <a:buNone/>
            </a:pPr>
            <a:r>
              <a:rPr lang="pt-BR" dirty="0"/>
              <a:t>a)  a </a:t>
            </a:r>
            <a:r>
              <a:rPr lang="pt-BR" dirty="0" err="1"/>
              <a:t>decolonialidade</a:t>
            </a:r>
            <a:r>
              <a:rPr lang="pt-BR" dirty="0"/>
              <a:t> epistêmica dos currículos dos cursos de graduação;</a:t>
            </a:r>
          </a:p>
          <a:p>
            <a:pPr marL="0" indent="0" algn="ctr">
              <a:buNone/>
            </a:pPr>
            <a:r>
              <a:rPr lang="pt-BR" dirty="0"/>
              <a:t>b) a reinvenção da ciência à luz da experiência;</a:t>
            </a:r>
          </a:p>
          <a:p>
            <a:pPr marL="0" indent="0" algn="ctr">
              <a:buNone/>
            </a:pPr>
            <a:r>
              <a:rPr lang="pt-BR" dirty="0"/>
              <a:t>c) a superação do olhar disciplinar, compartimentalizado, mecanicista e reducionista 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3435345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1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957" y="320040"/>
            <a:ext cx="7298892" cy="6217920"/>
          </a:xfrm>
        </p:spPr>
        <p:txBody>
          <a:bodyPr anchor="ctr">
            <a:normAutofit/>
          </a:bodyPr>
          <a:lstStyle/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b="1" dirty="0"/>
              <a:t>Tensões? Desafios?</a:t>
            </a:r>
          </a:p>
          <a:p>
            <a:pPr marL="0" indent="0" algn="ctr">
              <a:buNone/>
            </a:pPr>
            <a:endParaRPr lang="pt-BR" dirty="0"/>
          </a:p>
          <a:p>
            <a:pPr lvl="0" algn="ctr"/>
            <a:r>
              <a:rPr lang="pt-BR" dirty="0"/>
              <a:t>Mercantilização, padrões de excelência e ranqueamento (dilema da esfinge de </a:t>
            </a:r>
            <a:r>
              <a:rPr lang="pt-BR" dirty="0" err="1"/>
              <a:t>Gallo</a:t>
            </a:r>
            <a:r>
              <a:rPr lang="pt-BR" dirty="0"/>
              <a:t>) </a:t>
            </a:r>
            <a:r>
              <a:rPr lang="pt-BR" i="1" dirty="0"/>
              <a:t>versus</a:t>
            </a:r>
            <a:r>
              <a:rPr lang="pt-BR" dirty="0"/>
              <a:t> democratização do acesso à educação superior e equidade (inclusão e permanência)</a:t>
            </a:r>
          </a:p>
          <a:p>
            <a:pPr lvl="0" algn="ctr"/>
            <a:r>
              <a:rPr lang="pt-BR" dirty="0"/>
              <a:t>Credenciamento, qualificação e inserção profissional </a:t>
            </a:r>
            <a:r>
              <a:rPr lang="pt-BR" i="1" dirty="0"/>
              <a:t>versus</a:t>
            </a:r>
            <a:r>
              <a:rPr lang="pt-BR" dirty="0"/>
              <a:t> educação para a cidadania e participação plena na sociedade</a:t>
            </a:r>
          </a:p>
          <a:p>
            <a:pPr lvl="0" algn="ctr"/>
            <a:r>
              <a:rPr lang="pt-BR" dirty="0"/>
              <a:t>Mobilização de conhecimentos para a resolução de problemas/dilemas sociais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113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1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957" y="320040"/>
            <a:ext cx="7298892" cy="6217920"/>
          </a:xfrm>
        </p:spPr>
        <p:txBody>
          <a:bodyPr anchor="ctr">
            <a:normAutofit/>
          </a:bodyPr>
          <a:lstStyle/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b="1" dirty="0"/>
              <a:t>Tensões? Desafios?</a:t>
            </a:r>
          </a:p>
          <a:p>
            <a:pPr marL="0" indent="0" algn="ctr">
              <a:buNone/>
            </a:pPr>
            <a:endParaRPr lang="pt-BR" dirty="0"/>
          </a:p>
          <a:p>
            <a:pPr lvl="0" algn="ctr"/>
            <a:r>
              <a:rPr lang="pt-BR" dirty="0"/>
              <a:t>Diversidade, diálogo intercultural e </a:t>
            </a:r>
            <a:r>
              <a:rPr lang="pt-BR" dirty="0" err="1"/>
              <a:t>desierarquização</a:t>
            </a:r>
            <a:r>
              <a:rPr lang="pt-BR" dirty="0"/>
              <a:t> de saberes</a:t>
            </a:r>
          </a:p>
          <a:p>
            <a:pPr lvl="0" algn="ctr"/>
            <a:r>
              <a:rPr lang="pt-BR" dirty="0"/>
              <a:t>Internacionalização e territorialização</a:t>
            </a:r>
          </a:p>
          <a:p>
            <a:pPr lvl="0" algn="ctr"/>
            <a:r>
              <a:rPr lang="pt-BR" dirty="0"/>
              <a:t>Rigidez e </a:t>
            </a:r>
            <a:r>
              <a:rPr lang="pt-BR" dirty="0" err="1"/>
              <a:t>disciplinaridade</a:t>
            </a:r>
            <a:r>
              <a:rPr lang="pt-BR" dirty="0"/>
              <a:t> da formação universitária (e da gestão)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6050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1" y="963877"/>
            <a:ext cx="3761788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957" y="320040"/>
            <a:ext cx="7298892" cy="6217920"/>
          </a:xfrm>
        </p:spPr>
        <p:txBody>
          <a:bodyPr anchor="ctr">
            <a:normAutofit/>
          </a:bodyPr>
          <a:lstStyle/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b="1" dirty="0"/>
              <a:t>Riscos?</a:t>
            </a:r>
          </a:p>
          <a:p>
            <a:pPr marL="0" indent="0" algn="ctr">
              <a:buNone/>
            </a:pPr>
            <a:endParaRPr lang="pt-BR" dirty="0"/>
          </a:p>
          <a:p>
            <a:pPr lvl="1" algn="ctr"/>
            <a:r>
              <a:rPr lang="pt-BR" dirty="0"/>
              <a:t>Ratear o currículo existente superficial/esteticamente;</a:t>
            </a:r>
            <a:endParaRPr lang="pt-BR" sz="2000" dirty="0"/>
          </a:p>
          <a:p>
            <a:pPr lvl="1" algn="ctr"/>
            <a:r>
              <a:rPr lang="pt-BR" dirty="0"/>
              <a:t>“Disciplinar” a extensão;</a:t>
            </a:r>
            <a:endParaRPr lang="pt-BR" sz="2000" dirty="0"/>
          </a:p>
          <a:p>
            <a:pPr lvl="1" algn="ctr"/>
            <a:r>
              <a:rPr lang="pt-BR" dirty="0"/>
              <a:t>Contabilizar a extensão com foco no “quanto” em detrimento do “como”, “por quê”, “para quem”;</a:t>
            </a:r>
            <a:endParaRPr lang="pt-BR" sz="2000" dirty="0"/>
          </a:p>
          <a:p>
            <a:pPr lvl="1" algn="ctr"/>
            <a:r>
              <a:rPr lang="pt-BR" dirty="0"/>
              <a:t>“Terceirizar” a extensão – creditação</a:t>
            </a:r>
            <a:endParaRPr lang="pt-BR" sz="2000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005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/>
              <a:t>ARROYO, Miguel G. </a:t>
            </a:r>
            <a:r>
              <a:rPr lang="pt-BR" b="1" dirty="0"/>
              <a:t>Outros sujeitos, outras pedagogias</a:t>
            </a:r>
            <a:r>
              <a:rPr lang="pt-BR" dirty="0"/>
              <a:t>. 2. ed. Petrópolis, RJ: Vozes, 2014BOTOMÉ, Sílvio Paulo. Extensão universitária: equívocos, exigências, prioridades e perspectivas para a Universidade. In: FARIA, Dóris Santos de (Org.). </a:t>
            </a:r>
            <a:r>
              <a:rPr lang="pt-BR" b="1" dirty="0"/>
              <a:t>Construção conceitual da extensão universitária na américa latina</a:t>
            </a:r>
            <a:r>
              <a:rPr lang="pt-BR" dirty="0"/>
              <a:t>. Brasília: UNB, 2001.</a:t>
            </a:r>
          </a:p>
          <a:p>
            <a:pPr marL="0" indent="0" algn="just">
              <a:buNone/>
            </a:pPr>
            <a:r>
              <a:rPr lang="pt-BR" dirty="0"/>
              <a:t>BOTOMÉ, Sílvio Paulo. </a:t>
            </a:r>
            <a:r>
              <a:rPr lang="pt-BR" b="1" dirty="0"/>
              <a:t>Pesquisa alienada e ensino alienante</a:t>
            </a:r>
            <a:r>
              <a:rPr lang="pt-BR" dirty="0"/>
              <a:t>: o equívoco da extensão universitária. Petrópolis, RJ /São Carlos, SP/Caixas do Sul, RS: Vozes/Ed. da Universidade Federal de São Carlos/Ed. da Universidade de Caxias do Sul, 1996.</a:t>
            </a:r>
          </a:p>
          <a:p>
            <a:pPr marL="0" indent="0" algn="just">
              <a:buNone/>
            </a:pPr>
            <a:r>
              <a:rPr lang="es-ES" dirty="0"/>
              <a:t>BRUNO, Alejandra </a:t>
            </a:r>
            <a:r>
              <a:rPr lang="es-ES" dirty="0" err="1"/>
              <a:t>Capocasale</a:t>
            </a:r>
            <a:r>
              <a:rPr lang="es-ES" dirty="0"/>
              <a:t>. </a:t>
            </a:r>
            <a:r>
              <a:rPr lang="es-ES" b="1" dirty="0"/>
              <a:t>Educación</a:t>
            </a:r>
            <a:r>
              <a:rPr lang="es-ES" dirty="0"/>
              <a:t>: investigación educativa hoy. </a:t>
            </a:r>
            <a:r>
              <a:rPr lang="pt-BR" dirty="0"/>
              <a:t>Montevideo: Trecho, 2014.</a:t>
            </a:r>
          </a:p>
          <a:p>
            <a:pPr marL="0" indent="0" algn="just">
              <a:buNone/>
            </a:pPr>
            <a:r>
              <a:rPr lang="pt-BR" dirty="0"/>
              <a:t>CAPUTO, Maria </a:t>
            </a:r>
            <a:r>
              <a:rPr lang="pt-BR" dirty="0" err="1"/>
              <a:t>Constantina</a:t>
            </a:r>
            <a:r>
              <a:rPr lang="pt-BR" dirty="0"/>
              <a:t>; TEIXEIRA, Carmen Fontes (</a:t>
            </a:r>
            <a:r>
              <a:rPr lang="pt-BR" dirty="0" err="1"/>
              <a:t>Orgs</a:t>
            </a:r>
            <a:r>
              <a:rPr lang="pt-BR" dirty="0"/>
              <a:t>.). </a:t>
            </a:r>
            <a:r>
              <a:rPr lang="pt-BR" b="1" dirty="0"/>
              <a:t>Universidade e sociedade</a:t>
            </a:r>
            <a:r>
              <a:rPr lang="pt-BR" dirty="0"/>
              <a:t>: concepções e projetos de extensão universitária. Salvador: EDUFBA, 2014DEMO, Pedro. Lugar da extensão. In: FARIA, Dóris Santos de (Org.). </a:t>
            </a:r>
            <a:r>
              <a:rPr lang="pt-BR" b="1" dirty="0"/>
              <a:t>Construção conceitual da extensão universitária na América Latina.</a:t>
            </a:r>
            <a:r>
              <a:rPr lang="pt-BR" dirty="0"/>
              <a:t> Brasília: UNB, 2001.</a:t>
            </a:r>
          </a:p>
          <a:p>
            <a:pPr marL="0" indent="0" algn="just">
              <a:buNone/>
            </a:pPr>
            <a:r>
              <a:rPr lang="pt-BR" dirty="0"/>
              <a:t>CASTRO, Jorge; OYARBIDE, Fabricio. </a:t>
            </a:r>
            <a:r>
              <a:rPr lang="pt-BR" b="1" dirty="0"/>
              <a:t>Los </a:t>
            </a:r>
            <a:r>
              <a:rPr lang="pt-BR" b="1" dirty="0" err="1"/>
              <a:t>caminos</a:t>
            </a:r>
            <a:r>
              <a:rPr lang="pt-BR" b="1" dirty="0"/>
              <a:t> de </a:t>
            </a:r>
            <a:r>
              <a:rPr lang="pt-BR" b="1" dirty="0" err="1"/>
              <a:t>la</a:t>
            </a:r>
            <a:r>
              <a:rPr lang="pt-BR" b="1" dirty="0"/>
              <a:t> </a:t>
            </a:r>
            <a:r>
              <a:rPr lang="pt-BR" b="1" dirty="0" err="1"/>
              <a:t>extensión</a:t>
            </a:r>
            <a:r>
              <a:rPr lang="pt-BR" b="1" dirty="0"/>
              <a:t> em </a:t>
            </a:r>
            <a:r>
              <a:rPr lang="pt-BR" b="1" dirty="0" err="1"/>
              <a:t>la</a:t>
            </a:r>
            <a:r>
              <a:rPr lang="pt-BR" b="1" dirty="0"/>
              <a:t> </a:t>
            </a:r>
            <a:r>
              <a:rPr lang="pt-BR" b="1" dirty="0" err="1"/>
              <a:t>universidad</a:t>
            </a:r>
            <a:r>
              <a:rPr lang="pt-BR" b="1" dirty="0"/>
              <a:t> argentina</a:t>
            </a:r>
            <a:r>
              <a:rPr lang="pt-BR" dirty="0"/>
              <a:t>. Santa Rosa: </a:t>
            </a:r>
            <a:r>
              <a:rPr lang="pt-BR" dirty="0" err="1"/>
              <a:t>Universidad</a:t>
            </a:r>
            <a:r>
              <a:rPr lang="pt-BR" dirty="0"/>
              <a:t> Nacional de La Pampa, 2015.</a:t>
            </a:r>
          </a:p>
          <a:p>
            <a:pPr marL="0" indent="0" algn="just">
              <a:buNone/>
            </a:pPr>
            <a:r>
              <a:rPr lang="pt-PT" dirty="0"/>
              <a:t>DEMO, Pedro. </a:t>
            </a:r>
            <a:r>
              <a:rPr lang="pt-PT" b="1" dirty="0"/>
              <a:t>Conhecimento e aprendizagem</a:t>
            </a:r>
            <a:r>
              <a:rPr lang="pt-PT" dirty="0"/>
              <a:t>: atualidade de Paulo Freire. Disponível em: &lt; http://bibliotecavirtual.clacso.org.ar/ar/libros/torres/demo.pdf&gt;. </a:t>
            </a:r>
            <a:r>
              <a:rPr lang="es-ES" dirty="0" err="1"/>
              <a:t>Acesso</a:t>
            </a:r>
            <a:r>
              <a:rPr lang="es-ES" dirty="0"/>
              <a:t> em: 8 jul. 2017.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______. </a:t>
            </a:r>
            <a:r>
              <a:rPr lang="pt-BR" b="1" dirty="0"/>
              <a:t>Metodologia do conhecimento científico</a:t>
            </a:r>
            <a:r>
              <a:rPr lang="pt-BR" dirty="0"/>
              <a:t>. 1. ed. 11 </a:t>
            </a:r>
            <a:r>
              <a:rPr lang="pt-BR" dirty="0" err="1"/>
              <a:t>reimpr</a:t>
            </a:r>
            <a:r>
              <a:rPr lang="pt-BR" dirty="0"/>
              <a:t>. São Paulo: Atlas, 2013.</a:t>
            </a:r>
          </a:p>
          <a:p>
            <a:pPr marL="0" indent="0" algn="just">
              <a:buNone/>
            </a:pPr>
            <a:r>
              <a:rPr lang="pt-BR" dirty="0"/>
              <a:t>FARIA, Dóris Santos de (Org.). </a:t>
            </a:r>
            <a:r>
              <a:rPr lang="pt-BR" b="1" dirty="0"/>
              <a:t>Construção conceitual da extensão universitária na América Latina</a:t>
            </a:r>
            <a:r>
              <a:rPr lang="pt-BR" dirty="0"/>
              <a:t>. Brasília: UNB, 2001.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2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Meta 12 do PNE - Estratégias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Autofit/>
          </a:bodyPr>
          <a:lstStyle/>
          <a:p>
            <a:pPr>
              <a:buFontTx/>
              <a:buChar char="-"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11. Estudos e Pesquisas</a:t>
            </a:r>
          </a:p>
          <a:p>
            <a:pPr marL="0" indent="0" algn="ctr">
              <a:buNone/>
            </a:pPr>
            <a:r>
              <a:rPr lang="pt-BR" sz="2400" dirty="0"/>
              <a:t>12. Mobilidade Estudantil e Docente</a:t>
            </a:r>
          </a:p>
          <a:p>
            <a:pPr marL="0" indent="0" algn="ctr">
              <a:buNone/>
            </a:pPr>
            <a:r>
              <a:rPr lang="pt-BR" sz="2400" dirty="0"/>
              <a:t>13. Atendimento à população do campo, comunidades indígenas e quilombolas</a:t>
            </a:r>
          </a:p>
          <a:p>
            <a:pPr marL="0" indent="0" algn="ctr">
              <a:buNone/>
            </a:pPr>
            <a:r>
              <a:rPr lang="pt-BR" sz="2400" dirty="0"/>
              <a:t>14. Formação em Ciências e Matemática</a:t>
            </a:r>
          </a:p>
          <a:p>
            <a:pPr marL="0" indent="0" algn="ctr">
              <a:buNone/>
            </a:pPr>
            <a:r>
              <a:rPr lang="pt-BR" sz="2400" dirty="0"/>
              <a:t>15. Acervo Digital e Referências</a:t>
            </a:r>
          </a:p>
          <a:p>
            <a:pPr marL="0" indent="0" algn="ctr">
              <a:buNone/>
            </a:pPr>
            <a:r>
              <a:rPr lang="pt-BR" sz="2400" dirty="0"/>
              <a:t>16. Processo seletivo</a:t>
            </a:r>
          </a:p>
          <a:p>
            <a:pPr marL="0" indent="0" algn="ctr">
              <a:buNone/>
            </a:pPr>
            <a:r>
              <a:rPr lang="pt-BR" sz="2400" dirty="0"/>
              <a:t>17. Vagas ociosas</a:t>
            </a:r>
          </a:p>
          <a:p>
            <a:pPr marL="0" indent="0" algn="ctr">
              <a:buNone/>
            </a:pPr>
            <a:r>
              <a:rPr lang="pt-BR" sz="2400" dirty="0"/>
              <a:t>18. Redes Estaduais e Municipais</a:t>
            </a:r>
          </a:p>
          <a:p>
            <a:pPr marL="0" indent="0" algn="ctr">
              <a:buNone/>
            </a:pPr>
            <a:r>
              <a:rPr lang="pt-BR" sz="2400" dirty="0"/>
              <a:t>19. Autorização a cursos e IES</a:t>
            </a:r>
          </a:p>
          <a:p>
            <a:pPr marL="0" indent="0" algn="ctr">
              <a:buNone/>
            </a:pPr>
            <a:r>
              <a:rPr lang="pt-BR" sz="2400" dirty="0"/>
              <a:t>20. Laboratórios Multifuncionais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2512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GURGEL, Roberto Mauro. </a:t>
            </a:r>
            <a:r>
              <a:rPr lang="pt-BR" sz="1800" b="1" dirty="0"/>
              <a:t>Extensão universitária</a:t>
            </a:r>
            <a:r>
              <a:rPr lang="pt-BR" sz="1800" dirty="0"/>
              <a:t>: comunicação ou domesticação? São Paulo: Cortez Autores Associados/Universidade Federal do Ceará, 1986.</a:t>
            </a:r>
          </a:p>
          <a:p>
            <a:pPr marL="0" indent="0">
              <a:buNone/>
            </a:pPr>
            <a:r>
              <a:rPr lang="pt-BR" sz="1800" dirty="0"/>
              <a:t>FREIRE, Paulo. </a:t>
            </a:r>
            <a:r>
              <a:rPr lang="pt-BR" sz="1800" b="1" dirty="0"/>
              <a:t>À sombra desta mangueira</a:t>
            </a:r>
            <a:r>
              <a:rPr lang="pt-BR" sz="1800" dirty="0"/>
              <a:t>. São Paulo: Olho D’Água,1995.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Cartas a Cristina</a:t>
            </a:r>
            <a:r>
              <a:rPr lang="pt-BR" sz="1800" dirty="0"/>
              <a:t>. Rio de Janeiro: Paz e Terra, 1994.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PT" sz="1800" b="1" dirty="0"/>
              <a:t>Educação como prática da liberdade</a:t>
            </a:r>
            <a:r>
              <a:rPr lang="pt-PT" sz="1800" dirty="0"/>
              <a:t>. 17. ed. Rio de Janeiro: Paz e Terra, 1979.</a:t>
            </a:r>
            <a:endParaRPr lang="pt-BR" sz="1800" dirty="0"/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Educação como prática da liberdade</a:t>
            </a:r>
            <a:r>
              <a:rPr lang="pt-BR" sz="1800" dirty="0"/>
              <a:t>. 26. ed. São Paulo: Paz e Terra, 2002.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Educação e mudança</a:t>
            </a:r>
            <a:r>
              <a:rPr lang="pt-BR" sz="1800" dirty="0"/>
              <a:t>. Trad. de Moacir Gadotti e Lilian Lopes Martin. 27. ed. Rio de Janeiro, RJ: Paz e Terra, 2003.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Extensão ou comunicação</a:t>
            </a:r>
            <a:r>
              <a:rPr lang="pt-BR" sz="1800" dirty="0"/>
              <a:t>. 16. ed. Trad. de </a:t>
            </a:r>
            <a:r>
              <a:rPr lang="pt-BR" sz="1800" dirty="0" err="1"/>
              <a:t>Rosiska</a:t>
            </a:r>
            <a:r>
              <a:rPr lang="pt-BR" sz="1800" dirty="0"/>
              <a:t> Darcy de Oliveira. São Paulo: Paz e Terra, 2013a.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Pedagogia da autonomia</a:t>
            </a:r>
            <a:r>
              <a:rPr lang="pt-BR" sz="1800" dirty="0"/>
              <a:t>: saberes necessários à prática educativa. 28. ed. São Paulo: Paz e Terra, 1996.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Pedagogia da conscientização.</a:t>
            </a:r>
            <a:r>
              <a:rPr lang="pt-BR" sz="1800" dirty="0"/>
              <a:t> Trad. de Tiago José </a:t>
            </a:r>
            <a:r>
              <a:rPr lang="pt-BR" sz="1800" dirty="0" err="1"/>
              <a:t>Risi</a:t>
            </a:r>
            <a:r>
              <a:rPr lang="pt-BR" sz="1800" dirty="0"/>
              <a:t> Leme. São Paulo: Cortez, 2016.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Pedagogia da esperança</a:t>
            </a:r>
            <a:r>
              <a:rPr lang="pt-BR" sz="1800" dirty="0"/>
              <a:t>: um reencontro com a pedagogia do oprimido. Rio de Janeiro: Paz e Terra, 2013b. </a:t>
            </a: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16047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­­­­­­FREIRE, Paulo. </a:t>
            </a:r>
            <a:r>
              <a:rPr lang="pt-BR" sz="1800" b="1" dirty="0"/>
              <a:t>Pedagogia do oprimido</a:t>
            </a:r>
            <a:r>
              <a:rPr lang="pt-BR" sz="1800" dirty="0"/>
              <a:t>. 36. ed. Rio de Janeiro: Paz e Terra, 1987.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Política e educação</a:t>
            </a:r>
            <a:r>
              <a:rPr lang="pt-BR" sz="1800" dirty="0"/>
              <a:t>. 5. ed. São Paulo: Cortez, 2001. (Coleção Questões de Nossa Época, v. 23).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Universidade e compromisso popular.</a:t>
            </a:r>
            <a:r>
              <a:rPr lang="pt-BR" sz="1800" dirty="0"/>
              <a:t> Tradução do seminário coordenado por Paulo Freire com a colaboração dos Professores Adriano Nogueira e Débora </a:t>
            </a:r>
            <a:r>
              <a:rPr lang="pt-BR" sz="1800" dirty="0" err="1"/>
              <a:t>Mazza</a:t>
            </a:r>
            <a:r>
              <a:rPr lang="pt-BR" sz="1800" dirty="0"/>
              <a:t>. Campinas: PUC Campinas, 1986. Disponível em: &lt;http://www.acervo.paulofreire.org:8080/</a:t>
            </a:r>
            <a:r>
              <a:rPr lang="pt-BR" sz="1800" dirty="0" err="1"/>
              <a:t>jspui</a:t>
            </a:r>
            <a:r>
              <a:rPr lang="pt-BR" sz="1800" dirty="0"/>
              <a:t>/</a:t>
            </a:r>
            <a:r>
              <a:rPr lang="pt-BR" sz="1800" dirty="0" err="1"/>
              <a:t>handle</a:t>
            </a:r>
            <a:r>
              <a:rPr lang="pt-BR" sz="1800" dirty="0"/>
              <a:t>/7891/1030&gt;. Acesso em: 26 ago. 2016.</a:t>
            </a:r>
          </a:p>
          <a:p>
            <a:pPr marL="0" indent="0">
              <a:buNone/>
            </a:pPr>
            <a:r>
              <a:rPr lang="pt-BR" sz="1800" dirty="0"/>
              <a:t>FREIRE, Paulo; FAUNDEZ, Antônio. </a:t>
            </a:r>
            <a:r>
              <a:rPr lang="pt-BR" sz="1800" b="1" dirty="0"/>
              <a:t>Por uma pedagogia da pergunta.</a:t>
            </a:r>
            <a:r>
              <a:rPr lang="pt-BR" sz="1800" dirty="0"/>
              <a:t> Rio de Janeiro: Paz e Terra, 1985. Disponível em: &lt;http://www.dhnet.org.br/direitos/militantes/</a:t>
            </a:r>
            <a:r>
              <a:rPr lang="pt-BR" sz="1800" dirty="0" err="1"/>
              <a:t>paulofreire</a:t>
            </a:r>
            <a:r>
              <a:rPr lang="pt-BR" sz="1800" dirty="0"/>
              <a:t>/paulo_freire_por_uma_pedagogia_da_pergunta.pdf&gt;. Acesso em: 26 ago. 2016.</a:t>
            </a:r>
          </a:p>
          <a:p>
            <a:pPr marL="0" indent="0">
              <a:buNone/>
            </a:pPr>
            <a:r>
              <a:rPr lang="pt-BR" sz="1800" dirty="0"/>
              <a:t>HUIDOBRO, Rodrigo Ávila; ELSEGOOD, Liliana; GARAÑO, Ignácio; HARGUINTEGUY, Facundo. </a:t>
            </a:r>
            <a:r>
              <a:rPr lang="pt-BR" sz="1800" b="1" dirty="0" err="1"/>
              <a:t>Universidad</a:t>
            </a:r>
            <a:r>
              <a:rPr lang="pt-BR" sz="1800" b="1" dirty="0"/>
              <a:t>,</a:t>
            </a:r>
            <a:r>
              <a:rPr lang="pt-BR" sz="1800" dirty="0"/>
              <a:t> </a:t>
            </a:r>
            <a:r>
              <a:rPr lang="pt-BR" sz="1800" b="1" dirty="0"/>
              <a:t>território y </a:t>
            </a:r>
            <a:r>
              <a:rPr lang="pt-BR" sz="1800" b="1" dirty="0" err="1"/>
              <a:t>transformación</a:t>
            </a:r>
            <a:r>
              <a:rPr lang="pt-BR" sz="1800" b="1" dirty="0"/>
              <a:t> social</a:t>
            </a:r>
            <a:r>
              <a:rPr lang="pt-BR" sz="1800" dirty="0"/>
              <a:t>:</a:t>
            </a:r>
            <a:r>
              <a:rPr lang="pt-BR" sz="1800" b="1" dirty="0"/>
              <a:t> </a:t>
            </a:r>
            <a:r>
              <a:rPr lang="pt-BR" sz="1800" dirty="0"/>
              <a:t>reflexiones em torno a processos de </a:t>
            </a:r>
            <a:r>
              <a:rPr lang="pt-BR" sz="1800" dirty="0" err="1"/>
              <a:t>aprendizaje</a:t>
            </a:r>
            <a:r>
              <a:rPr lang="pt-BR" sz="1800" dirty="0"/>
              <a:t> </a:t>
            </a:r>
            <a:r>
              <a:rPr lang="pt-BR" sz="1800" dirty="0" err="1"/>
              <a:t>en</a:t>
            </a:r>
            <a:r>
              <a:rPr lang="pt-BR" sz="1800" dirty="0"/>
              <a:t> movimento. 2. ed. </a:t>
            </a:r>
            <a:r>
              <a:rPr lang="pt-BR" sz="1800" dirty="0" err="1"/>
              <a:t>Avellaneda</a:t>
            </a:r>
            <a:r>
              <a:rPr lang="pt-BR" sz="1800" dirty="0"/>
              <a:t>: UNDAV, 2015.</a:t>
            </a: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35095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­­­­­­JEZINE, </a:t>
            </a:r>
            <a:r>
              <a:rPr lang="pt-BR" sz="1800" dirty="0" err="1"/>
              <a:t>Edineide</a:t>
            </a:r>
            <a:r>
              <a:rPr lang="pt-BR" sz="1800" dirty="0"/>
              <a:t>. As práticas curriculares e a extensão universitária. In: CONGRESSO BRASILEIRO DE EXTENSÃO UNIVERSITÁRIA, 2., Belo Horizonte. </a:t>
            </a:r>
            <a:r>
              <a:rPr lang="pt-BR" sz="1800" b="1" dirty="0"/>
              <a:t>Anais</a:t>
            </a:r>
            <a:r>
              <a:rPr lang="pt-BR" sz="1800" dirty="0"/>
              <a:t>. Belo Horizonte,</a:t>
            </a:r>
            <a:r>
              <a:rPr lang="pt-BR" sz="1800" b="1" dirty="0"/>
              <a:t> </a:t>
            </a:r>
            <a:r>
              <a:rPr lang="pt-BR" sz="1800" dirty="0"/>
              <a:t>12-15 nov. 2004. Disponível em: &lt;https://www.ufmg.br/</a:t>
            </a:r>
            <a:r>
              <a:rPr lang="pt-BR" sz="1800" dirty="0" err="1"/>
              <a:t>congrext</a:t>
            </a:r>
            <a:r>
              <a:rPr lang="pt-BR" sz="1800" dirty="0"/>
              <a:t>/</a:t>
            </a:r>
            <a:r>
              <a:rPr lang="pt-BR" sz="1800" dirty="0" err="1"/>
              <a:t>Gestao</a:t>
            </a:r>
            <a:r>
              <a:rPr lang="pt-BR" sz="1800" dirty="0"/>
              <a:t>/Gestao12.pdf&gt;. Acesso em: jul. 2014.</a:t>
            </a:r>
          </a:p>
          <a:p>
            <a:pPr marL="0" indent="0">
              <a:buNone/>
            </a:pPr>
            <a:r>
              <a:rPr lang="pt-BR" sz="1800" dirty="0"/>
              <a:t>_____. </a:t>
            </a:r>
            <a:r>
              <a:rPr lang="pt-PT" sz="1800" dirty="0"/>
              <a:t>As práticas curriculares e a extensão universitária. In: </a:t>
            </a:r>
            <a:r>
              <a:rPr lang="pt-BR" sz="1800" dirty="0"/>
              <a:t>CONGRESSO BRASILEIRO DE EXTENSÃO UNIVERSITÁRIA, 2., Belo Horizonte. </a:t>
            </a:r>
            <a:r>
              <a:rPr lang="pt-BR" sz="1800" b="1" dirty="0"/>
              <a:t>Anais</a:t>
            </a:r>
            <a:r>
              <a:rPr lang="pt-BR" sz="1800" dirty="0"/>
              <a:t>. Belo Horizonte,</a:t>
            </a:r>
            <a:r>
              <a:rPr lang="pt-BR" sz="1800" b="1" dirty="0"/>
              <a:t> </a:t>
            </a:r>
            <a:r>
              <a:rPr lang="pt-BR" sz="1800" dirty="0"/>
              <a:t>12-15 nov. 2004. Disponível em: &lt;https://www.ufmg.br/</a:t>
            </a:r>
            <a:r>
              <a:rPr lang="pt-BR" sz="1800" dirty="0" err="1"/>
              <a:t>congrext</a:t>
            </a:r>
            <a:r>
              <a:rPr lang="pt-BR" sz="1800" dirty="0"/>
              <a:t>/</a:t>
            </a:r>
            <a:r>
              <a:rPr lang="pt-BR" sz="1800" dirty="0" err="1"/>
              <a:t>Gestao</a:t>
            </a:r>
            <a:r>
              <a:rPr lang="pt-BR" sz="1800" dirty="0"/>
              <a:t>/Gestao12.pdf&gt;. Acesso em: </a:t>
            </a:r>
            <a:r>
              <a:rPr lang="pt-PT" sz="1800" dirty="0"/>
              <a:t>ago. 2010.</a:t>
            </a:r>
            <a:endParaRPr lang="pt-BR" sz="1800" dirty="0"/>
          </a:p>
          <a:p>
            <a:pPr marL="0" indent="0">
              <a:buNone/>
            </a:pPr>
            <a:r>
              <a:rPr lang="pt-BR" sz="1800" dirty="0"/>
              <a:t>_____. </a:t>
            </a:r>
            <a:r>
              <a:rPr lang="pt-BR" sz="1800" dirty="0" err="1"/>
              <a:t>Multiversidade</a:t>
            </a:r>
            <a:r>
              <a:rPr lang="pt-BR" sz="1800" dirty="0"/>
              <a:t> e extensão universitária</a:t>
            </a:r>
            <a:r>
              <a:rPr lang="pt-BR" sz="1800" b="1" dirty="0"/>
              <a:t>. </a:t>
            </a:r>
            <a:r>
              <a:rPr lang="pt-BR" sz="1800" dirty="0"/>
              <a:t>In: FARIA, Dóris Santos de (Org.). </a:t>
            </a:r>
            <a:r>
              <a:rPr lang="pt-BR" sz="1800" b="1" dirty="0"/>
              <a:t>Construção Conceitual da extensão universitária na América Latina.</a:t>
            </a:r>
            <a:r>
              <a:rPr lang="pt-BR" sz="1800" dirty="0"/>
              <a:t> Brasília: UNB, 2001. v. 1, p. 127-140. </a:t>
            </a:r>
          </a:p>
          <a:p>
            <a:pPr marL="0" indent="0">
              <a:buNone/>
            </a:pPr>
            <a:r>
              <a:rPr lang="es-ES" sz="1800" dirty="0"/>
              <a:t>MENÉNDEZ et al. </a:t>
            </a:r>
            <a:r>
              <a:rPr lang="es-ES" sz="1800" b="1" dirty="0"/>
              <a:t>Integración docencia y extensión</a:t>
            </a:r>
            <a:r>
              <a:rPr lang="es-ES" sz="1800" dirty="0"/>
              <a:t>: otra forma de </a:t>
            </a:r>
            <a:r>
              <a:rPr lang="es-ES" sz="1800" dirty="0" err="1"/>
              <a:t>ensñar</a:t>
            </a:r>
            <a:r>
              <a:rPr lang="es-ES" sz="1800" dirty="0"/>
              <a:t> y de aprender. Santa </a:t>
            </a:r>
            <a:r>
              <a:rPr lang="es-ES" sz="1800" dirty="0" err="1"/>
              <a:t>Fé</a:t>
            </a:r>
            <a:r>
              <a:rPr lang="es-ES" sz="1800" dirty="0"/>
              <a:t>: Universidad Nacional del Litoral, 2013.</a:t>
            </a:r>
            <a:endParaRPr lang="pt-BR" sz="1800" dirty="0"/>
          </a:p>
          <a:p>
            <a:pPr marL="0" indent="0">
              <a:buNone/>
            </a:pPr>
            <a:r>
              <a:rPr lang="es-ES" sz="1800" cap="all" dirty="0"/>
              <a:t>Menéndez</a:t>
            </a:r>
            <a:r>
              <a:rPr lang="es-ES" sz="1800" dirty="0"/>
              <a:t>, Gustavo. Los desafíos presentes y futuros de la extensión universitaria. </a:t>
            </a:r>
            <a:r>
              <a:rPr lang="es-ES" sz="1800" b="1" dirty="0"/>
              <a:t>Revista de Extensión Universitaria</a:t>
            </a:r>
            <a:r>
              <a:rPr lang="es-ES" sz="1800" dirty="0"/>
              <a:t>. Especial Inclusión y cohesión social. Aportes al debate en el marco del XI Congreso Iberoamericano de Extensión Universitaria. ISSN 2250-4591. Ediciones UNL, Santa Fe, 2011. p. 22-31.</a:t>
            </a:r>
            <a:endParaRPr lang="pt-BR" sz="1800" dirty="0"/>
          </a:p>
          <a:p>
            <a:pPr marL="0" indent="0">
              <a:buNone/>
            </a:pPr>
            <a:r>
              <a:rPr lang="es-ES" sz="1800" cap="all" dirty="0"/>
              <a:t>______.</a:t>
            </a:r>
            <a:r>
              <a:rPr lang="es-ES" sz="1800" dirty="0"/>
              <a:t> Perspectivas históricas y prospectivas de la extensión camino a los 100 años de la reforma universitaria de 1918. In: CONGRESO LATINOAMERICANO DE EXTENSIÓN UNIVERSITARIA, 14., </a:t>
            </a:r>
            <a:r>
              <a:rPr lang="es-ES" sz="1800" dirty="0" err="1"/>
              <a:t>Nicarágua</a:t>
            </a:r>
            <a:r>
              <a:rPr lang="es-ES" sz="1800" dirty="0"/>
              <a:t>, </a:t>
            </a:r>
            <a:r>
              <a:rPr lang="es-ES" sz="1800" dirty="0" err="1"/>
              <a:t>Manágua</a:t>
            </a:r>
            <a:r>
              <a:rPr lang="es-ES" sz="1800" dirty="0"/>
              <a:t>. </a:t>
            </a:r>
            <a:r>
              <a:rPr lang="es-ES" sz="1800" b="1" dirty="0"/>
              <a:t>Anais</a:t>
            </a:r>
            <a:r>
              <a:rPr lang="es-ES" sz="1800" dirty="0"/>
              <a:t>. </a:t>
            </a:r>
            <a:r>
              <a:rPr lang="es-ES" sz="1800" dirty="0" err="1"/>
              <a:t>Nicarágua</a:t>
            </a:r>
            <a:r>
              <a:rPr lang="es-ES" sz="1800" dirty="0"/>
              <a:t>, 2017.</a:t>
            </a: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80778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­­­­­­MORIN, Edgar.</a:t>
            </a:r>
            <a:r>
              <a:rPr lang="pt-BR" sz="1800" b="1" dirty="0"/>
              <a:t> Ensinar a viver</a:t>
            </a:r>
            <a:r>
              <a:rPr lang="pt-BR" sz="1800" dirty="0"/>
              <a:t>: manifesto para mudar a educação. Trad. de Edgard de Assis e de Mariza </a:t>
            </a:r>
            <a:r>
              <a:rPr lang="pt-BR" sz="1800" dirty="0" err="1"/>
              <a:t>Perassi</a:t>
            </a:r>
            <a:r>
              <a:rPr lang="pt-BR" sz="1800" dirty="0"/>
              <a:t> Bosco. Porto Alegre: Sulina, 2015b.</a:t>
            </a:r>
          </a:p>
          <a:p>
            <a:pPr marL="0" indent="0">
              <a:buNone/>
            </a:pPr>
            <a:r>
              <a:rPr lang="pt-BR" sz="1800" dirty="0"/>
              <a:t>______.</a:t>
            </a:r>
            <a:r>
              <a:rPr lang="pt-BR" sz="1800" b="1" dirty="0"/>
              <a:t> O método 3</a:t>
            </a:r>
            <a:r>
              <a:rPr lang="pt-BR" sz="1800" dirty="0"/>
              <a:t>: conhecimento do conhecimento. Trad. de </a:t>
            </a:r>
            <a:r>
              <a:rPr lang="pt-BR" sz="1800" dirty="0" err="1"/>
              <a:t>Juremir</a:t>
            </a:r>
            <a:r>
              <a:rPr lang="pt-BR" sz="1800" dirty="0"/>
              <a:t> Machado da Silva. 4. ed. Porto Alegre: Sulina, 2012.</a:t>
            </a:r>
          </a:p>
          <a:p>
            <a:pPr marL="0" indent="0">
              <a:buNone/>
            </a:pPr>
            <a:r>
              <a:rPr lang="pt-BR" sz="1800" dirty="0"/>
              <a:t>______. </a:t>
            </a:r>
            <a:r>
              <a:rPr lang="pt-BR" sz="1800" b="1" dirty="0"/>
              <a:t>Os sete saberes necessários à educação do futuro</a:t>
            </a:r>
            <a:r>
              <a:rPr lang="pt-BR" sz="1800" dirty="0"/>
              <a:t>. 2. ed. Trad. de Catarina Eleonora F. da Silva e Jeanne </a:t>
            </a:r>
            <a:r>
              <a:rPr lang="pt-BR" sz="1800" dirty="0" err="1"/>
              <a:t>Sawaya</a:t>
            </a:r>
            <a:r>
              <a:rPr lang="pt-BR" sz="1800" dirty="0"/>
              <a:t>. Revi. téc. de Edgar de Assis Carvalho. Brasília, DF: UNESCO, 2000.</a:t>
            </a:r>
          </a:p>
          <a:p>
            <a:pPr marL="0" indent="0">
              <a:buNone/>
            </a:pPr>
            <a:r>
              <a:rPr lang="pt-BR" sz="1800" dirty="0"/>
              <a:t>NOGUEIRA, André Magalhães. </a:t>
            </a:r>
            <a:r>
              <a:rPr lang="pt-BR" sz="1800" b="1" dirty="0"/>
              <a:t>Educação superior na Assembleia Nacional Constituinte</a:t>
            </a:r>
            <a:r>
              <a:rPr lang="pt-BR" sz="1800" dirty="0"/>
              <a:t>: agenda de transição e debates na Constituinte. Observatório Universitário: Documento de Trabalho n. 85, setembro, 2009.</a:t>
            </a:r>
          </a:p>
          <a:p>
            <a:pPr marL="0" indent="0">
              <a:buNone/>
            </a:pPr>
            <a:r>
              <a:rPr lang="pt-BR" sz="1800" dirty="0"/>
              <a:t>NOGUEIRA, Maria das Graças Pimentel. </a:t>
            </a:r>
            <a:r>
              <a:rPr lang="pt-BR" sz="1800" b="1" dirty="0"/>
              <a:t>Avaliação da extensão universitária</a:t>
            </a:r>
            <a:r>
              <a:rPr lang="pt-BR" sz="1800" dirty="0"/>
              <a:t>: práticas e discussões da comissão permanente de avaliação da extensão. Belo Horizonte: FORPROEX/CPAE; PROEX/UFMG, 2013. (Coleção Extensão Universitária 8).</a:t>
            </a:r>
          </a:p>
          <a:p>
            <a:pPr marL="0" indent="0">
              <a:buNone/>
            </a:pPr>
            <a:r>
              <a:rPr lang="pt-BR" sz="1800" dirty="0"/>
              <a:t>_____. Extensão universitária no Brasil: uma revisão conceitual. In: FARIA, Dóris Santos de (Org.). </a:t>
            </a:r>
            <a:r>
              <a:rPr lang="pt-BR" sz="1800" b="1" dirty="0"/>
              <a:t>Construção conceitual da extensão universitária na América Latina</a:t>
            </a:r>
            <a:r>
              <a:rPr lang="pt-BR" sz="1800" dirty="0"/>
              <a:t>. Brasília, UNB, 2001.</a:t>
            </a:r>
          </a:p>
          <a:p>
            <a:pPr marL="0" indent="0">
              <a:buNone/>
            </a:pPr>
            <a:r>
              <a:rPr lang="pt-BR" sz="1800" dirty="0"/>
              <a:t>_____. </a:t>
            </a:r>
            <a:r>
              <a:rPr lang="pt-BR" sz="1800" b="1" dirty="0"/>
              <a:t>Políticas de extensão universitária brasileira</a:t>
            </a:r>
            <a:r>
              <a:rPr lang="pt-BR" sz="1800" dirty="0"/>
              <a:t>. Belo Horizonte: UFMG, 2005.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30984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­­­­­­SANTOS, Boaventura de Sousa (Org.). </a:t>
            </a:r>
            <a:r>
              <a:rPr lang="pt-BR" sz="1800" b="1" dirty="0"/>
              <a:t>A crítica da razão indolente</a:t>
            </a:r>
            <a:r>
              <a:rPr lang="pt-BR" sz="1800" dirty="0"/>
              <a:t>: contra o desperdício da experiência. 8. ed. 1. </a:t>
            </a:r>
            <a:r>
              <a:rPr lang="pt-BR" sz="1800" dirty="0" err="1"/>
              <a:t>reimp</a:t>
            </a:r>
            <a:r>
              <a:rPr lang="pt-BR" sz="1800" dirty="0"/>
              <a:t>. São Paulo: Cortez, 2011a.</a:t>
            </a:r>
          </a:p>
          <a:p>
            <a:pPr marL="0" indent="0">
              <a:buNone/>
            </a:pPr>
            <a:r>
              <a:rPr lang="pt-BR" sz="1800" dirty="0"/>
              <a:t>______ (Org.). </a:t>
            </a:r>
            <a:r>
              <a:rPr lang="pt-BR" sz="1800" b="1" dirty="0"/>
              <a:t>A universidade no século XXI</a:t>
            </a:r>
            <a:r>
              <a:rPr lang="pt-BR" sz="1800" dirty="0"/>
              <a:t>: uma reforma democrática e emancipatória da Universidade. 3. ed. São Paulo: Cortez, 2011b.</a:t>
            </a:r>
          </a:p>
          <a:p>
            <a:pPr marL="0" indent="0">
              <a:buNone/>
            </a:pPr>
            <a:r>
              <a:rPr lang="pt-BR" sz="1800" dirty="0"/>
              <a:t>______ (Org.). </a:t>
            </a:r>
            <a:r>
              <a:rPr lang="pt-BR" sz="1800" b="1" dirty="0"/>
              <a:t>Pela mão de Alice</a:t>
            </a:r>
            <a:r>
              <a:rPr lang="pt-BR" sz="1800" dirty="0"/>
              <a:t>: o social e o político na pós-modernidade. 14. ed. São Paulo: Cortez, 2013.</a:t>
            </a:r>
          </a:p>
          <a:p>
            <a:pPr marL="0" indent="0">
              <a:buNone/>
            </a:pPr>
            <a:r>
              <a:rPr lang="pt-BR" sz="1800" dirty="0"/>
              <a:t>______ (Org.). </a:t>
            </a:r>
            <a:r>
              <a:rPr lang="pt-BR" sz="1800" b="1" dirty="0"/>
              <a:t>Um discurso sobre as ciências</a:t>
            </a:r>
            <a:r>
              <a:rPr lang="pt-BR" sz="1800" dirty="0"/>
              <a:t>.</a:t>
            </a:r>
            <a:r>
              <a:rPr lang="pt-BR" sz="1800" b="1" dirty="0"/>
              <a:t> </a:t>
            </a:r>
            <a:r>
              <a:rPr lang="pt-BR" sz="1800" dirty="0"/>
              <a:t>7. ed. São Paulo: Cortez, 2010.</a:t>
            </a:r>
          </a:p>
          <a:p>
            <a:pPr marL="0" indent="0">
              <a:buNone/>
            </a:pPr>
            <a:r>
              <a:rPr lang="pt-BR" sz="1800" dirty="0"/>
              <a:t>SANTOS, Boaventura de Sousa; MENEZES, Maria Paula (Org.). </a:t>
            </a:r>
            <a:r>
              <a:rPr lang="pt-BR" sz="1800" b="1" dirty="0"/>
              <a:t>Epistemologias do sul</a:t>
            </a:r>
            <a:r>
              <a:rPr lang="pt-BR" sz="1800" dirty="0"/>
              <a:t>. São Paulo: Cortez, 2010.</a:t>
            </a:r>
          </a:p>
          <a:p>
            <a:pPr marL="0" indent="0">
              <a:buNone/>
            </a:pPr>
            <a:r>
              <a:rPr lang="pt-BR" sz="1800" dirty="0"/>
              <a:t>SILVA, Luciane Duarte da; CÂNDIDO, João </a:t>
            </a:r>
            <a:r>
              <a:rPr lang="pt-BR" sz="1800" dirty="0" err="1"/>
              <a:t>Gremmelmaier</a:t>
            </a:r>
            <a:r>
              <a:rPr lang="pt-BR" sz="1800" dirty="0"/>
              <a:t>. </a:t>
            </a:r>
            <a:r>
              <a:rPr lang="pt-BR" sz="1800" b="1" dirty="0"/>
              <a:t>Extensão universitária</a:t>
            </a:r>
            <a:r>
              <a:rPr lang="pt-BR" sz="1800" dirty="0"/>
              <a:t>:</a:t>
            </a:r>
            <a:r>
              <a:rPr lang="pt-BR" sz="1800" b="1" dirty="0"/>
              <a:t> </a:t>
            </a:r>
            <a:r>
              <a:rPr lang="pt-BR" sz="1800" dirty="0"/>
              <a:t>conceitos, propostas e provocações. São Bernardo do Campo: Universidade Metodista de São Paulo. 2014.</a:t>
            </a:r>
          </a:p>
          <a:p>
            <a:pPr marL="0" indent="0">
              <a:buNone/>
            </a:pPr>
            <a:r>
              <a:rPr lang="pt-BR" sz="1800" dirty="0"/>
              <a:t>SÍVERES, Luiz (Org.). </a:t>
            </a:r>
            <a:r>
              <a:rPr lang="pt-BR" sz="1800" b="1" dirty="0"/>
              <a:t>A extensão universitária como um princípio de aprendizagem</a:t>
            </a:r>
            <a:r>
              <a:rPr lang="pt-BR" sz="1800" dirty="0"/>
              <a:t>. Brasília: </a:t>
            </a:r>
            <a:r>
              <a:rPr lang="pt-BR" sz="1800" dirty="0" err="1"/>
              <a:t>Liber</a:t>
            </a:r>
            <a:r>
              <a:rPr lang="pt-BR" sz="1800" dirty="0"/>
              <a:t> Livro, 2013.</a:t>
            </a:r>
          </a:p>
          <a:p>
            <a:pPr marL="0" indent="0">
              <a:buNone/>
            </a:pPr>
            <a:r>
              <a:rPr lang="pt-BR" sz="1800" dirty="0"/>
              <a:t>______ (Org.). </a:t>
            </a:r>
            <a:r>
              <a:rPr lang="pt-BR" sz="1800" b="1" dirty="0"/>
              <a:t>Processos de aprendizagem na extensão universitária.</a:t>
            </a:r>
            <a:r>
              <a:rPr lang="pt-BR" sz="1800" dirty="0"/>
              <a:t> Goiânia: Ed. da </a:t>
            </a:r>
            <a:r>
              <a:rPr lang="pt-BR" sz="1800" dirty="0" err="1"/>
              <a:t>PUCGoiás</a:t>
            </a:r>
            <a:r>
              <a:rPr lang="pt-BR" sz="1800" dirty="0"/>
              <a:t>, 2012.</a:t>
            </a:r>
          </a:p>
          <a:p>
            <a:pPr marL="0" indent="0">
              <a:buNone/>
            </a:pPr>
            <a:r>
              <a:rPr lang="pt-BR" sz="1800" dirty="0"/>
              <a:t>SOUSA, Ana Luíza Lima. </a:t>
            </a:r>
            <a:r>
              <a:rPr lang="pt-BR" sz="1800" b="1" dirty="0"/>
              <a:t>A história da extensão universitária</a:t>
            </a:r>
            <a:r>
              <a:rPr lang="pt-BR" sz="1800" dirty="0"/>
              <a:t>. 2. ed. Campinas: Alínea, 2010.</a:t>
            </a:r>
          </a:p>
          <a:p>
            <a:pPr marL="0" indent="0">
              <a:buNone/>
            </a:pPr>
            <a:r>
              <a:rPr lang="pt-BR" sz="1800" dirty="0"/>
              <a:t>______. Concepção de extensão universitária: ainda precisamos falar sobre isso? In: FARIA, Dóris Santos de (Org.). </a:t>
            </a:r>
            <a:r>
              <a:rPr lang="pt-BR" sz="1800" b="1" dirty="0"/>
              <a:t>Construção conceitual da extensão universitária na América Latina</a:t>
            </a:r>
            <a:r>
              <a:rPr lang="pt-BR" sz="1800" dirty="0"/>
              <a:t>. Brasília: UNB, 2001.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14134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089D-650D-4019-A3A9-8781C6E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DCA8-BD86-4C16-AAAB-4AE3C5F1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58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­­­­­­SPELLER, Paulo. Experiências recentes de inovação na educação superior: o contexto internacional. In: SPELLER, Paulo; ROBL, Fabiane; MENEGHEL, Stela Maria. </a:t>
            </a:r>
            <a:r>
              <a:rPr lang="pt-BR" sz="1800" b="1" dirty="0"/>
              <a:t>Desafios e perspectivas da educação superior brasileira para a próxima década</a:t>
            </a:r>
            <a:r>
              <a:rPr lang="pt-BR" sz="1800" dirty="0"/>
              <a:t>. Brasília: UNESCO, CNE, MEC, 2012.</a:t>
            </a:r>
          </a:p>
          <a:p>
            <a:pPr marL="0" indent="0">
              <a:buNone/>
            </a:pPr>
            <a:r>
              <a:rPr lang="pt-BR" sz="1800" dirty="0"/>
              <a:t>SPELLER, Paulo; ROBJ, Fabiane; MENEGHEL, Stela Maria (</a:t>
            </a:r>
            <a:r>
              <a:rPr lang="pt-BR" sz="1800" dirty="0" err="1"/>
              <a:t>Orgs</a:t>
            </a:r>
            <a:r>
              <a:rPr lang="pt-BR" sz="1800" dirty="0"/>
              <a:t>.). </a:t>
            </a:r>
            <a:r>
              <a:rPr lang="pt-BR" sz="1800" b="1" dirty="0"/>
              <a:t>Desafios e perspectivas da educação brasileira para a próxima década.</a:t>
            </a:r>
            <a:r>
              <a:rPr lang="pt-BR" sz="1800" dirty="0"/>
              <a:t> Brasília, DF: UNESCO/CNE/MEC, 2012.</a:t>
            </a:r>
          </a:p>
          <a:p>
            <a:pPr marL="0" indent="0">
              <a:buNone/>
            </a:pPr>
            <a:r>
              <a:rPr lang="pt-BR" sz="1800" dirty="0"/>
              <a:t>STRECK, Danilo R. </a:t>
            </a:r>
            <a:r>
              <a:rPr lang="pt-BR" sz="1800" b="1" dirty="0"/>
              <a:t>Fontes da pedagogia latino-americana</a:t>
            </a:r>
            <a:r>
              <a:rPr lang="pt-BR" sz="1800" dirty="0"/>
              <a:t>: uma antologia. Belo Horizonte: Autêntica, 2010.</a:t>
            </a:r>
          </a:p>
          <a:p>
            <a:pPr marL="0" indent="0">
              <a:buNone/>
            </a:pPr>
            <a:r>
              <a:rPr lang="es-ES" sz="1800" cap="all" dirty="0" err="1"/>
              <a:t>Tommasino</a:t>
            </a:r>
            <a:r>
              <a:rPr lang="es-ES" sz="1800" dirty="0"/>
              <a:t>, Humberto. </a:t>
            </a:r>
            <a:r>
              <a:rPr lang="es-ES" sz="1800" b="1" dirty="0"/>
              <a:t>Lineamentos generales para el avance de la </a:t>
            </a:r>
            <a:r>
              <a:rPr lang="es-ES" sz="1800" b="1" dirty="0" err="1"/>
              <a:t>curricularización</a:t>
            </a:r>
            <a:r>
              <a:rPr lang="es-ES" sz="1800" b="1" dirty="0"/>
              <a:t> y generalización de las prácticas integrales em la Universidad de la Republica</a:t>
            </a:r>
            <a:r>
              <a:rPr lang="es-ES" sz="1800" dirty="0"/>
              <a:t>. </a:t>
            </a:r>
            <a:r>
              <a:rPr lang="es-ES" sz="1800" dirty="0" err="1"/>
              <a:t>Montevidéu</a:t>
            </a:r>
            <a:r>
              <a:rPr lang="es-ES" sz="1800" dirty="0"/>
              <a:t>: Udelar, 2011. </a:t>
            </a:r>
            <a:endParaRPr lang="pt-BR" sz="1800" dirty="0"/>
          </a:p>
          <a:p>
            <a:pPr marL="0" indent="0">
              <a:buNone/>
            </a:pPr>
            <a:r>
              <a:rPr lang="es-ES" sz="1800" cap="all" dirty="0" err="1"/>
              <a:t>Tommasino</a:t>
            </a:r>
            <a:r>
              <a:rPr lang="es-ES" sz="1800" dirty="0"/>
              <a:t>, Humberto; RODRÍGUEZ, </a:t>
            </a:r>
            <a:r>
              <a:rPr lang="es-ES" sz="1800" dirty="0" err="1"/>
              <a:t>Nícolas</a:t>
            </a:r>
            <a:r>
              <a:rPr lang="es-ES" sz="1800" dirty="0"/>
              <a:t>. Los Espacios de Formación Integral y sus aspectos instituyentes en los procesos de enseñanza y aprendizaje de la Universidad de la República. In: CONGRESO IBEROAMERICANO DE EXTENSIÓN. 11., Santa </a:t>
            </a:r>
            <a:r>
              <a:rPr lang="es-ES" sz="1800" dirty="0" err="1"/>
              <a:t>Fé</a:t>
            </a:r>
            <a:r>
              <a:rPr lang="es-ES" sz="1800" dirty="0"/>
              <a:t>. </a:t>
            </a:r>
            <a:r>
              <a:rPr lang="es-ES" sz="1800" b="1" dirty="0"/>
              <a:t>Anais.</a:t>
            </a:r>
            <a:r>
              <a:rPr lang="es-ES" sz="1800" dirty="0"/>
              <a:t> UNL. 22-25 nov. 2011. </a:t>
            </a:r>
            <a:r>
              <a:rPr lang="pt-BR" sz="1800" dirty="0"/>
              <a:t>Disponível em:   &lt;http://www.unl.edu.ar/iberoextension/dvd/archivos/ponencias/mesa3/los-espacios-de-formacion-in.pdf &gt;. Acesso em: 30 abr. 2017. </a:t>
            </a:r>
          </a:p>
          <a:p>
            <a:pPr marL="0" indent="0">
              <a:buNone/>
            </a:pPr>
            <a:r>
              <a:rPr lang="pt-BR" sz="1800" dirty="0"/>
              <a:t>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09536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F802B-8182-4357-98A6-8D865FC63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Curricularização da Extensão: construção de sentidos e práticas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93ADFD-7FA1-4F89-8271-15445EC7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281" y="4714401"/>
            <a:ext cx="9144000" cy="1655762"/>
          </a:xfrm>
        </p:spPr>
        <p:txBody>
          <a:bodyPr>
            <a:normAutofit/>
          </a:bodyPr>
          <a:lstStyle/>
          <a:p>
            <a:endParaRPr lang="pt-BR" sz="4000" b="1" dirty="0">
              <a:solidFill>
                <a:schemeClr val="bg1"/>
              </a:solidFill>
            </a:endParaRPr>
          </a:p>
          <a:p>
            <a:r>
              <a:rPr lang="pt-BR" sz="4000" b="1" dirty="0">
                <a:solidFill>
                  <a:schemeClr val="bg1"/>
                </a:solidFill>
              </a:rPr>
              <a:t>simone@imperatore.com.br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74776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Meta 12 do PNE e o sentido subjacente de extensão na estratégia 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endParaRPr lang="pt-BR" sz="2400" b="1" dirty="0"/>
          </a:p>
          <a:p>
            <a:pPr algn="ctr"/>
            <a:r>
              <a:rPr lang="pt-BR" dirty="0"/>
              <a:t>Estratégia 7: Assegurar, no mínimo, </a:t>
            </a:r>
            <a:r>
              <a:rPr lang="pt-BR" b="1" u="sng" dirty="0">
                <a:solidFill>
                  <a:srgbClr val="44645D"/>
                </a:solidFill>
              </a:rPr>
              <a:t>10% (dez por cento)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dirty="0"/>
              <a:t>do total de créditos curriculares exigidos para a graduação em </a:t>
            </a:r>
            <a:r>
              <a:rPr lang="pt-BR" b="1" u="sng" dirty="0">
                <a:solidFill>
                  <a:srgbClr val="44645D"/>
                </a:solidFill>
              </a:rPr>
              <a:t>programas e projetos de extensão universitária</a:t>
            </a:r>
            <a:r>
              <a:rPr lang="pt-BR" dirty="0"/>
              <a:t>, orientando sua ação, prioritariamente, para </a:t>
            </a:r>
            <a:r>
              <a:rPr lang="pt-BR" b="1" u="sng" dirty="0">
                <a:solidFill>
                  <a:srgbClr val="44645D"/>
                </a:solidFill>
              </a:rPr>
              <a:t>áreas de grande pertinência social</a:t>
            </a:r>
            <a:r>
              <a:rPr lang="pt-BR" dirty="0"/>
              <a:t>” </a:t>
            </a:r>
          </a:p>
          <a:p>
            <a:pPr marL="0" indent="0" algn="ctr">
              <a:buNone/>
            </a:pPr>
            <a:r>
              <a:rPr lang="pt-BR" dirty="0"/>
              <a:t>(BRASIL, Lei 13.005, 2014).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213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Meta 12 do PNE e o sentido subjacente de extensão na estratégia 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 algn="ctr">
              <a:buFontTx/>
              <a:buChar char="-"/>
            </a:pPr>
            <a:endParaRPr lang="pt-BR" sz="2400" b="1" dirty="0"/>
          </a:p>
          <a:p>
            <a:pPr algn="ctr">
              <a:buFontTx/>
              <a:buChar char="-"/>
            </a:pPr>
            <a:r>
              <a:rPr lang="pt-BR" dirty="0"/>
              <a:t>Educação situada em seu contexto </a:t>
            </a:r>
            <a:r>
              <a:rPr lang="pt-BR" dirty="0" err="1"/>
              <a:t>sócio-histórico</a:t>
            </a:r>
            <a:endParaRPr lang="pt-BR" dirty="0"/>
          </a:p>
          <a:p>
            <a:pPr algn="ctr">
              <a:buFontTx/>
              <a:buChar char="-"/>
            </a:pPr>
            <a:r>
              <a:rPr lang="pt-BR" dirty="0"/>
              <a:t>Ruptura epistemológica: saber da/na experiência; práxis como espaço investigativo/reflexão teórica; retroalimentação</a:t>
            </a:r>
          </a:p>
          <a:p>
            <a:pPr algn="ctr">
              <a:buFontTx/>
              <a:buChar char="-"/>
            </a:pPr>
            <a:r>
              <a:rPr lang="pt-BR" dirty="0"/>
              <a:t>Diálogo de Saberes: acadêmico e popular</a:t>
            </a:r>
          </a:p>
          <a:p>
            <a:pPr algn="ctr">
              <a:buFontTx/>
              <a:buChar char="-"/>
            </a:pPr>
            <a:r>
              <a:rPr lang="pt-BR" dirty="0"/>
              <a:t>Indissociabilidade: teoria/prática; ensino/pesquisa/extensão; universidade/território</a:t>
            </a:r>
          </a:p>
          <a:p>
            <a:pPr algn="ctr">
              <a:buFontTx/>
              <a:buChar char="-"/>
            </a:pPr>
            <a:r>
              <a:rPr lang="pt-BR" dirty="0"/>
              <a:t>Reafirmação do papel social da ciência</a:t>
            </a:r>
            <a:endParaRPr lang="pt-BR" sz="2400" b="1" dirty="0"/>
          </a:p>
          <a:p>
            <a:pPr marL="0" indent="0" algn="ctr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285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91A7D0-4E2A-482A-A45C-64F9F6A43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3328" y="643467"/>
            <a:ext cx="107653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1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Percurso Semântico da Extensão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/>
          </a:bodyPr>
          <a:lstStyle/>
          <a:p>
            <a:pPr algn="ctr">
              <a:buFontTx/>
              <a:buChar char="-"/>
            </a:pPr>
            <a:r>
              <a:rPr lang="pt-BR" dirty="0"/>
              <a:t>“Ilustração” das elites;</a:t>
            </a:r>
          </a:p>
          <a:p>
            <a:pPr algn="ctr">
              <a:buFontTx/>
              <a:buChar char="-"/>
            </a:pPr>
            <a:r>
              <a:rPr lang="pt-BR" dirty="0"/>
              <a:t>Difusão/invasão cultural;</a:t>
            </a:r>
          </a:p>
          <a:p>
            <a:pPr algn="ctr">
              <a:buFontTx/>
              <a:buChar char="-"/>
            </a:pPr>
            <a:r>
              <a:rPr lang="pt-BR" dirty="0"/>
              <a:t>Missão religiosa e ou </a:t>
            </a:r>
            <a:r>
              <a:rPr lang="pt-BR" dirty="0" err="1"/>
              <a:t>desincumbência</a:t>
            </a:r>
            <a:r>
              <a:rPr lang="pt-BR" dirty="0"/>
              <a:t> do compromisso social da universidade;</a:t>
            </a:r>
          </a:p>
          <a:p>
            <a:pPr algn="ctr">
              <a:buFontTx/>
              <a:buChar char="-"/>
            </a:pPr>
            <a:r>
              <a:rPr lang="pt-BR" dirty="0"/>
              <a:t>Ações desenvolvimentistas;</a:t>
            </a:r>
          </a:p>
          <a:p>
            <a:pPr algn="ctr">
              <a:buFontTx/>
              <a:buChar char="-"/>
            </a:pPr>
            <a:r>
              <a:rPr lang="pt-BR" dirty="0"/>
              <a:t>Assistencialismo;</a:t>
            </a:r>
          </a:p>
          <a:p>
            <a:pPr algn="ctr">
              <a:buFontTx/>
              <a:buChar char="-"/>
            </a:pPr>
            <a:r>
              <a:rPr lang="pt-BR" dirty="0"/>
              <a:t>Voluntarismo;</a:t>
            </a:r>
          </a:p>
          <a:p>
            <a:pPr algn="ctr">
              <a:buFontTx/>
              <a:buChar char="-"/>
            </a:pPr>
            <a:r>
              <a:rPr lang="pt-BR" dirty="0"/>
              <a:t>Complementação de estudos universitários (cursos);</a:t>
            </a:r>
          </a:p>
          <a:p>
            <a:pPr algn="ctr">
              <a:buFontTx/>
              <a:buChar char="-"/>
            </a:pPr>
            <a:r>
              <a:rPr lang="pt-BR" dirty="0"/>
              <a:t>Publicização/comunicação do conhecimento gerado na academia (eventos);</a:t>
            </a:r>
          </a:p>
          <a:p>
            <a:pPr algn="ctr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28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438857E-A3D1-4E09-BEE8-7FB6880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44645D"/>
                </a:solidFill>
              </a:rPr>
              <a:t>Percurso Semântico da Extensão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BFA8D-9BEF-4865-81B3-35743EDE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algn="ctr">
              <a:buFontTx/>
              <a:buChar char="-"/>
            </a:pPr>
            <a:r>
              <a:rPr lang="pt-BR" dirty="0"/>
              <a:t>Extensão Rural/Transferência tecnológica;</a:t>
            </a:r>
          </a:p>
          <a:p>
            <a:pPr algn="ctr">
              <a:buFontTx/>
              <a:buChar char="-"/>
            </a:pPr>
            <a:r>
              <a:rPr lang="pt-BR" dirty="0"/>
              <a:t>Prestação de serviços/práticas profissionais;</a:t>
            </a:r>
          </a:p>
          <a:p>
            <a:pPr algn="ctr">
              <a:buFontTx/>
              <a:buChar char="-"/>
            </a:pPr>
            <a:r>
              <a:rPr lang="pt-BR" dirty="0"/>
              <a:t>Venda de serviços/consultorias, assessorias;</a:t>
            </a:r>
          </a:p>
          <a:p>
            <a:pPr algn="ctr">
              <a:buFontTx/>
              <a:buChar char="-"/>
            </a:pPr>
            <a:r>
              <a:rPr lang="pt-BR" dirty="0"/>
              <a:t>Projeção social da universidade</a:t>
            </a:r>
          </a:p>
        </p:txBody>
      </p:sp>
    </p:spTree>
    <p:extLst>
      <p:ext uri="{BB962C8B-B14F-4D97-AF65-F5344CB8AC3E}">
        <p14:creationId xmlns:p14="http://schemas.microsoft.com/office/powerpoint/2010/main" val="2071681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3147</Words>
  <Application>Microsoft Office PowerPoint</Application>
  <PresentationFormat>Widescreen</PresentationFormat>
  <Paragraphs>233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Tema do Office</vt:lpstr>
      <vt:lpstr>Curricularização da Extensão: construção de sentidos e práticas</vt:lpstr>
      <vt:lpstr>Meta 12 do PNE e o sentido subjacente de extensão na estratégia 7</vt:lpstr>
      <vt:lpstr>Meta 12 do PNE - Estratégias</vt:lpstr>
      <vt:lpstr>Meta 12 do PNE - Estratégias</vt:lpstr>
      <vt:lpstr>Meta 12 do PNE e o sentido subjacente de extensão na estratégia 7</vt:lpstr>
      <vt:lpstr>Meta 12 do PNE e o sentido subjacente de extensão na estratégia 7</vt:lpstr>
      <vt:lpstr>Apresentação do PowerPoint</vt:lpstr>
      <vt:lpstr>Percurso Semântico da Extensão no Brasil</vt:lpstr>
      <vt:lpstr>Percurso Semântico da Extensão no Brasil</vt:lpstr>
      <vt:lpstr>Essência da Extensão no PNE</vt:lpstr>
      <vt:lpstr>Essência da Extensão no PNE</vt:lpstr>
      <vt:lpstr>Essência da Extensão no PNE</vt:lpstr>
      <vt:lpstr>Conceito de Extensão PNEx (2012)</vt:lpstr>
      <vt:lpstr>Diretrizes PNEx (2012)</vt:lpstr>
      <vt:lpstr>Extensão Acadêmico-Social</vt:lpstr>
      <vt:lpstr>Extensão Acadêmico-Social</vt:lpstr>
      <vt:lpstr>Trajetória da Ulbra sob a perspectiva do PL 8.035/2010</vt:lpstr>
      <vt:lpstr>Trajetória da Extensão 2010-2014: PL 8.035/2010 </vt:lpstr>
      <vt:lpstr>Apresentação do PowerPoint</vt:lpstr>
      <vt:lpstr>Trajetória da Extensão 2010-2014</vt:lpstr>
      <vt:lpstr>Trajetória da Ulbra sob a perspectiva do PNE  2014-atual</vt:lpstr>
      <vt:lpstr>Curricularização da Extensão Lei 13.005/2014</vt:lpstr>
      <vt:lpstr>Curricularização da Extensão</vt:lpstr>
      <vt:lpstr>Curricularização Interconexões</vt:lpstr>
      <vt:lpstr>Curricularização PEIs</vt:lpstr>
      <vt:lpstr>PDI 2017-2022</vt:lpstr>
      <vt:lpstr>Apresentação do PowerPoint</vt:lpstr>
      <vt:lpstr>Apresentação do PowerPoint</vt:lpstr>
      <vt:lpstr>PEIs</vt:lpstr>
      <vt:lpstr>PEIs</vt:lpstr>
      <vt:lpstr>PEIs</vt:lpstr>
      <vt:lpstr>PEIs</vt:lpstr>
      <vt:lpstr>PEIs</vt:lpstr>
      <vt:lpstr>Considerações</vt:lpstr>
      <vt:lpstr>Considerações</vt:lpstr>
      <vt:lpstr>Considerações</vt:lpstr>
      <vt:lpstr>Considerações</vt:lpstr>
      <vt:lpstr>Considerações</vt:lpstr>
      <vt:lpstr>Referências:</vt:lpstr>
      <vt:lpstr>Referências:</vt:lpstr>
      <vt:lpstr>Referências:</vt:lpstr>
      <vt:lpstr>Referências:</vt:lpstr>
      <vt:lpstr>Referências:</vt:lpstr>
      <vt:lpstr>Referências:</vt:lpstr>
      <vt:lpstr>Referências:</vt:lpstr>
      <vt:lpstr>Curricularização da Extensão: construção de sentidos e práticas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Curricularização da Extensão: construção de sentidos e práticas</dc:title>
  <dc:creator>Simone Imperatore</dc:creator>
  <cp:lastModifiedBy>SOLANGE BEATRIZ BILLIG GARCÊS</cp:lastModifiedBy>
  <cp:revision>27</cp:revision>
  <dcterms:created xsi:type="dcterms:W3CDTF">2018-05-06T00:48:27Z</dcterms:created>
  <dcterms:modified xsi:type="dcterms:W3CDTF">2018-05-12T15:24:36Z</dcterms:modified>
</cp:coreProperties>
</file>