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14" r:id="rId1"/>
    <p:sldMasterId id="2147484134" r:id="rId2"/>
    <p:sldMasterId id="2147484208" r:id="rId3"/>
  </p:sldMasterIdLst>
  <p:sldIdLst>
    <p:sldId id="311" r:id="rId4"/>
    <p:sldId id="316" r:id="rId5"/>
    <p:sldId id="256" r:id="rId6"/>
    <p:sldId id="258" r:id="rId7"/>
    <p:sldId id="259" r:id="rId8"/>
    <p:sldId id="260" r:id="rId9"/>
    <p:sldId id="291" r:id="rId10"/>
    <p:sldId id="317" r:id="rId11"/>
    <p:sldId id="318" r:id="rId12"/>
    <p:sldId id="261" r:id="rId13"/>
    <p:sldId id="314" r:id="rId14"/>
    <p:sldId id="292" r:id="rId15"/>
    <p:sldId id="305" r:id="rId16"/>
    <p:sldId id="320" r:id="rId17"/>
    <p:sldId id="319" r:id="rId18"/>
    <p:sldId id="388" r:id="rId19"/>
    <p:sldId id="321" r:id="rId20"/>
    <p:sldId id="323" r:id="rId21"/>
    <p:sldId id="324" r:id="rId22"/>
    <p:sldId id="322" r:id="rId23"/>
    <p:sldId id="325" r:id="rId24"/>
    <p:sldId id="326" r:id="rId25"/>
    <p:sldId id="327" r:id="rId26"/>
    <p:sldId id="328" r:id="rId27"/>
    <p:sldId id="329" r:id="rId28"/>
    <p:sldId id="335" r:id="rId29"/>
    <p:sldId id="378" r:id="rId30"/>
    <p:sldId id="379" r:id="rId31"/>
    <p:sldId id="380" r:id="rId32"/>
    <p:sldId id="381" r:id="rId33"/>
    <p:sldId id="383" r:id="rId34"/>
    <p:sldId id="315" r:id="rId35"/>
    <p:sldId id="385" r:id="rId36"/>
    <p:sldId id="386" r:id="rId37"/>
    <p:sldId id="331" r:id="rId38"/>
    <p:sldId id="332" r:id="rId39"/>
    <p:sldId id="333" r:id="rId40"/>
    <p:sldId id="334" r:id="rId41"/>
    <p:sldId id="268" r:id="rId42"/>
    <p:sldId id="266" r:id="rId43"/>
    <p:sldId id="265" r:id="rId44"/>
    <p:sldId id="267" r:id="rId45"/>
    <p:sldId id="269" r:id="rId46"/>
    <p:sldId id="270" r:id="rId47"/>
    <p:sldId id="271" r:id="rId48"/>
    <p:sldId id="293" r:id="rId49"/>
    <p:sldId id="274" r:id="rId50"/>
    <p:sldId id="275" r:id="rId51"/>
    <p:sldId id="276" r:id="rId52"/>
    <p:sldId id="272" r:id="rId53"/>
    <p:sldId id="273" r:id="rId54"/>
    <p:sldId id="277" r:id="rId55"/>
    <p:sldId id="278" r:id="rId56"/>
    <p:sldId id="279" r:id="rId57"/>
    <p:sldId id="330" r:id="rId58"/>
    <p:sldId id="376" r:id="rId59"/>
    <p:sldId id="377" r:id="rId60"/>
    <p:sldId id="336" r:id="rId61"/>
    <p:sldId id="337" r:id="rId62"/>
    <p:sldId id="338" r:id="rId63"/>
    <p:sldId id="339" r:id="rId64"/>
    <p:sldId id="340" r:id="rId65"/>
    <p:sldId id="341" r:id="rId66"/>
    <p:sldId id="342" r:id="rId67"/>
    <p:sldId id="343" r:id="rId68"/>
    <p:sldId id="344" r:id="rId69"/>
    <p:sldId id="345" r:id="rId70"/>
    <p:sldId id="346" r:id="rId71"/>
    <p:sldId id="347" r:id="rId72"/>
    <p:sldId id="348" r:id="rId73"/>
    <p:sldId id="349" r:id="rId74"/>
    <p:sldId id="350" r:id="rId75"/>
    <p:sldId id="351" r:id="rId76"/>
    <p:sldId id="352" r:id="rId77"/>
    <p:sldId id="353" r:id="rId78"/>
    <p:sldId id="354" r:id="rId79"/>
    <p:sldId id="355" r:id="rId80"/>
    <p:sldId id="356" r:id="rId81"/>
    <p:sldId id="357" r:id="rId82"/>
    <p:sldId id="358" r:id="rId83"/>
    <p:sldId id="359" r:id="rId84"/>
    <p:sldId id="360" r:id="rId85"/>
    <p:sldId id="361" r:id="rId86"/>
    <p:sldId id="362" r:id="rId87"/>
    <p:sldId id="363" r:id="rId88"/>
    <p:sldId id="364" r:id="rId89"/>
    <p:sldId id="365" r:id="rId90"/>
    <p:sldId id="366" r:id="rId91"/>
    <p:sldId id="367" r:id="rId92"/>
    <p:sldId id="368" r:id="rId93"/>
    <p:sldId id="369" r:id="rId94"/>
    <p:sldId id="370" r:id="rId95"/>
    <p:sldId id="371" r:id="rId96"/>
    <p:sldId id="372" r:id="rId97"/>
    <p:sldId id="373" r:id="rId98"/>
    <p:sldId id="374" r:id="rId99"/>
    <p:sldId id="375" r:id="rId100"/>
    <p:sldId id="285" r:id="rId101"/>
    <p:sldId id="304" r:id="rId102"/>
    <p:sldId id="313" r:id="rId103"/>
    <p:sldId id="312" r:id="rId104"/>
    <p:sldId id="294" r:id="rId105"/>
    <p:sldId id="295" r:id="rId106"/>
    <p:sldId id="296" r:id="rId107"/>
    <p:sldId id="297" r:id="rId108"/>
    <p:sldId id="298" r:id="rId109"/>
    <p:sldId id="299" r:id="rId110"/>
    <p:sldId id="300" r:id="rId111"/>
    <p:sldId id="301" r:id="rId112"/>
    <p:sldId id="302" r:id="rId113"/>
    <p:sldId id="303" r:id="rId114"/>
    <p:sldId id="307" r:id="rId115"/>
    <p:sldId id="309" r:id="rId116"/>
    <p:sldId id="308" r:id="rId117"/>
    <p:sldId id="287" r:id="rId118"/>
    <p:sldId id="288" r:id="rId119"/>
    <p:sldId id="289" r:id="rId120"/>
    <p:sldId id="310" r:id="rId121"/>
  </p:sldIdLst>
  <p:sldSz cx="9144000" cy="5143500" type="screen16x9"/>
  <p:notesSz cx="6858000" cy="9144000"/>
  <p:defaultTextStyle>
    <a:defPPr>
      <a:defRPr lang="en-US"/>
    </a:defPPr>
    <a:lvl1pPr algn="l" defTabSz="407271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07271" indent="-96146" algn="l" defTabSz="407271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815622" indent="-193373" algn="l" defTabSz="407271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223973" indent="-290599" algn="l" defTabSz="407271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632324" indent="-387826" algn="l" defTabSz="407271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1555623" algn="l" defTabSz="311125" rtl="0" eaLnBrk="1" latinLnBrk="0" hangingPunct="1"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1866748" algn="l" defTabSz="311125" rtl="0" eaLnBrk="1" latinLnBrk="0" hangingPunct="1"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2177872" algn="l" defTabSz="311125" rtl="0" eaLnBrk="1" latinLnBrk="0" hangingPunct="1"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2488997" algn="l" defTabSz="311125" rtl="0" eaLnBrk="1" latinLnBrk="0" hangingPunct="1"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87">
          <p15:clr>
            <a:srgbClr val="A4A3A4"/>
          </p15:clr>
        </p15:guide>
        <p15:guide id="2" orient="horz" pos="922">
          <p15:clr>
            <a:srgbClr val="A4A3A4"/>
          </p15:clr>
        </p15:guide>
        <p15:guide id="3" orient="horz" pos="2758">
          <p15:clr>
            <a:srgbClr val="A4A3A4"/>
          </p15:clr>
        </p15:guide>
        <p15:guide id="4" orient="horz" pos="1002">
          <p15:clr>
            <a:srgbClr val="A4A3A4"/>
          </p15:clr>
        </p15:guide>
        <p15:guide id="5" pos="28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BB4A"/>
    <a:srgbClr val="FFD413"/>
    <a:srgbClr val="0924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38" autoAdjust="0"/>
    <p:restoredTop sz="94464" autoAdjust="0"/>
  </p:normalViewPr>
  <p:slideViewPr>
    <p:cSldViewPr snapToGrid="0" snapToObjects="1" showGuides="1">
      <p:cViewPr varScale="1">
        <p:scale>
          <a:sx n="92" d="100"/>
          <a:sy n="92" d="100"/>
        </p:scale>
        <p:origin x="918" y="72"/>
      </p:cViewPr>
      <p:guideLst>
        <p:guide orient="horz" pos="2187"/>
        <p:guide orient="horz" pos="922"/>
        <p:guide orient="horz" pos="2758"/>
        <p:guide orient="horz" pos="1002"/>
        <p:guide pos="289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viewProps" Target="viewProp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theme" Target="theme/theme1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72F4F"/>
          </a:solidFill>
          <a:ln>
            <a:solidFill>
              <a:srgbClr val="072F4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2225" tIns="31112" rIns="62225" bIns="31112" anchor="ctr"/>
          <a:lstStyle/>
          <a:p>
            <a:pPr algn="ctr" defTabSz="4081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857" y="295827"/>
            <a:ext cx="1184473" cy="37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699" y="1137107"/>
            <a:ext cx="7057123" cy="783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397571" y="787910"/>
            <a:ext cx="504697" cy="0"/>
          </a:xfrm>
          <a:prstGeom prst="line">
            <a:avLst/>
          </a:prstGeom>
          <a:ln w="1143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78241" y="3802074"/>
            <a:ext cx="4462799" cy="832258"/>
          </a:xfrm>
        </p:spPr>
        <p:txBody>
          <a:bodyPr/>
          <a:lstStyle>
            <a:lvl1pPr marL="0" indent="-164137">
              <a:spcBef>
                <a:spcPts val="0"/>
              </a:spcBef>
              <a:buFontTx/>
              <a:buNone/>
              <a:defRPr sz="1600">
                <a:solidFill>
                  <a:srgbClr val="2BB680"/>
                </a:solidFill>
              </a:defRPr>
            </a:lvl1pPr>
            <a:lvl2pPr marL="247388" indent="0">
              <a:buFontTx/>
              <a:buNone/>
              <a:defRPr sz="1600">
                <a:solidFill>
                  <a:srgbClr val="2BB680"/>
                </a:solidFill>
              </a:defRPr>
            </a:lvl2pPr>
            <a:lvl3pPr marL="555271" indent="0">
              <a:buFontTx/>
              <a:buNone/>
              <a:defRPr sz="1600">
                <a:solidFill>
                  <a:srgbClr val="2BB680"/>
                </a:solidFill>
              </a:defRPr>
            </a:lvl3pPr>
            <a:lvl4pPr marL="709753" indent="0">
              <a:spcBef>
                <a:spcPts val="408"/>
              </a:spcBef>
              <a:spcAft>
                <a:spcPts val="408"/>
              </a:spcAft>
              <a:buFontTx/>
              <a:buNone/>
              <a:defRPr sz="1600">
                <a:solidFill>
                  <a:srgbClr val="2BB680"/>
                </a:solidFill>
              </a:defRPr>
            </a:lvl4pPr>
            <a:lvl5pPr marL="948073" indent="0">
              <a:spcBef>
                <a:spcPts val="0"/>
              </a:spcBef>
              <a:buFontTx/>
              <a:buNone/>
              <a:defRPr sz="1600">
                <a:solidFill>
                  <a:srgbClr val="2BB680"/>
                </a:solidFill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8240" y="912530"/>
            <a:ext cx="6235619" cy="2830648"/>
          </a:xfrm>
        </p:spPr>
        <p:txBody>
          <a:bodyPr anchor="b" anchorCtr="0"/>
          <a:lstStyle>
            <a:lvl1pPr>
              <a:lnSpc>
                <a:spcPts val="7009"/>
              </a:lnSpc>
              <a:defRPr sz="8200" b="0" i="0">
                <a:solidFill>
                  <a:schemeClr val="bg1"/>
                </a:solidFill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871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onteúdo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06219" y="2595502"/>
            <a:ext cx="3437781" cy="2544759"/>
          </a:xfrm>
          <a:prstGeom prst="rect">
            <a:avLst/>
          </a:prstGeom>
          <a:solidFill>
            <a:srgbClr val="2BB680"/>
          </a:solidFill>
          <a:ln>
            <a:solidFill>
              <a:srgbClr val="2BB6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2225" tIns="31112" rIns="62225" bIns="31112" anchor="ctr"/>
          <a:lstStyle/>
          <a:p>
            <a:pPr algn="ctr" defTabSz="4081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74" y="4762380"/>
            <a:ext cx="890516" cy="27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4616467" y="0"/>
            <a:ext cx="4527533" cy="2545119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-5763" y="2598382"/>
            <a:ext cx="5651240" cy="2545119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11236" y="619134"/>
            <a:ext cx="3999959" cy="1925985"/>
          </a:xfrm>
          <a:prstGeom prst="rect">
            <a:avLst/>
          </a:prstGeom>
        </p:spPr>
        <p:txBody>
          <a:bodyPr lIns="62225" tIns="31112" rIns="62225" rtlCol="0">
            <a:noAutofit/>
          </a:bodyPr>
          <a:lstStyle>
            <a:lvl1pPr algn="r">
              <a:lnSpc>
                <a:spcPts val="2790"/>
              </a:lnSpc>
              <a:defRPr sz="3300" b="0" i="0" cap="all" baseline="0"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067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onteúdo image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74" y="4762380"/>
            <a:ext cx="890516" cy="27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638630" y="0"/>
            <a:ext cx="4564998" cy="5143500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0" y="2601532"/>
            <a:ext cx="4579002" cy="2545119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0" y="-4612"/>
            <a:ext cx="4579002" cy="2545119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073938" y="1287762"/>
            <a:ext cx="2928481" cy="2345572"/>
          </a:xfrm>
          <a:prstGeom prst="rect">
            <a:avLst/>
          </a:prstGeom>
          <a:solidFill>
            <a:srgbClr val="2BB680"/>
          </a:solidFill>
          <a:ln>
            <a:solidFill>
              <a:schemeClr val="tx2"/>
            </a:solidFill>
          </a:ln>
        </p:spPr>
        <p:txBody>
          <a:bodyPr lIns="62225" tIns="31112" rIns="62225" rtlCol="0" anchor="ctr">
            <a:noAutofit/>
          </a:bodyPr>
          <a:lstStyle>
            <a:lvl1pPr algn="r">
              <a:lnSpc>
                <a:spcPts val="2790"/>
              </a:lnSpc>
              <a:defRPr sz="3300" b="0" i="0" cap="all" baseline="0">
                <a:solidFill>
                  <a:schemeClr val="bg1"/>
                </a:solidFill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E8D9B2-719E-8A41-907B-2A91F07E1955}" type="slidenum">
              <a:rPr lang="en-US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3445610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onteúdo image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/>
          </p:nvPr>
        </p:nvSpPr>
        <p:spPr>
          <a:xfrm>
            <a:off x="3976905" y="2601532"/>
            <a:ext cx="5167096" cy="2545119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/>
          </p:nvPr>
        </p:nvSpPr>
        <p:spPr>
          <a:xfrm>
            <a:off x="0" y="-4612"/>
            <a:ext cx="5164213" cy="2545119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58899" y="3369749"/>
            <a:ext cx="2791498" cy="1442296"/>
          </a:xfrm>
          <a:prstGeom prst="rect">
            <a:avLst/>
          </a:prstGeom>
        </p:spPr>
        <p:txBody>
          <a:bodyPr tIns="31112" rtlCol="0">
            <a:noAutofit/>
          </a:bodyPr>
          <a:lstStyle>
            <a:lvl1pPr algn="r">
              <a:lnSpc>
                <a:spcPct val="100000"/>
              </a:lnSpc>
              <a:defRPr sz="1200" b="0" i="0" cap="none" baseline="0">
                <a:solidFill>
                  <a:schemeClr val="tx2"/>
                </a:solidFill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758953" y="2821248"/>
            <a:ext cx="2791224" cy="548501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1200" cap="all">
                <a:latin typeface="Effra Heavy"/>
              </a:defRPr>
            </a:lvl1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5733059" y="479805"/>
            <a:ext cx="2845370" cy="563204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 baseline="0">
                <a:latin typeface="Effra Heavy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1" i="0" baseline="0">
                <a:latin typeface="Effra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1" i="0" baseline="0">
                <a:latin typeface="Effra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1" i="0" baseline="0">
                <a:latin typeface="Effra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1" i="0" baseline="0">
                <a:latin typeface="Effra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5733059" y="1043008"/>
            <a:ext cx="2845370" cy="1442426"/>
          </a:xfrm>
        </p:spPr>
        <p:txBody>
          <a:bodyPr tIns="31847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aseline="0">
                <a:solidFill>
                  <a:schemeClr val="tx2"/>
                </a:solidFill>
                <a:latin typeface="Effra Light"/>
              </a:defRPr>
            </a:lvl1pPr>
            <a:lvl2pPr marL="0" indent="0"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2pPr>
            <a:lvl3pPr marL="0" indent="0"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3pPr>
            <a:lvl4pPr marL="0" indent="0"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4pPr>
            <a:lvl5pPr marL="0" indent="0"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51FCB-C0F8-D94D-9524-16B5DCB41A22}" type="slidenum">
              <a:rPr lang="en-US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2684813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onteúdo imagen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74" y="4762380"/>
            <a:ext cx="890516" cy="27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4616467" y="0"/>
            <a:ext cx="4527533" cy="5143500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03163" y="619134"/>
            <a:ext cx="3608032" cy="3515244"/>
          </a:xfrm>
          <a:prstGeom prst="rect">
            <a:avLst/>
          </a:prstGeom>
        </p:spPr>
        <p:txBody>
          <a:bodyPr lIns="62225" tIns="31112" rIns="62225" rtlCol="0">
            <a:noAutofit/>
          </a:bodyPr>
          <a:lstStyle>
            <a:lvl1pPr algn="r">
              <a:lnSpc>
                <a:spcPts val="2790"/>
              </a:lnSpc>
              <a:defRPr sz="3300" b="0" i="0" baseline="0"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843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onteúdo imagem + tóp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89303" y="281791"/>
            <a:ext cx="7267864" cy="658625"/>
          </a:xfrm>
        </p:spPr>
        <p:txBody>
          <a:bodyPr/>
          <a:lstStyle/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11" name="ClipArt Placeholder 10"/>
          <p:cNvSpPr>
            <a:spLocks noGrp="1"/>
          </p:cNvSpPr>
          <p:nvPr>
            <p:ph type="clipArt" sz="quarter" idx="12" hasCustomPrompt="1"/>
          </p:nvPr>
        </p:nvSpPr>
        <p:spPr>
          <a:xfrm>
            <a:off x="1289303" y="1438107"/>
            <a:ext cx="3734793" cy="309970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x-none" noProof="0" dirty="0" smtClean="0"/>
              <a:t>Click icon to add clip art</a:t>
            </a:r>
            <a:r>
              <a:rPr lang="en-US" sz="1800" b="0" i="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13_conteúdo </a:t>
            </a:r>
            <a:r>
              <a:rPr lang="en-US" sz="1800" b="0" i="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imagem</a:t>
            </a:r>
            <a:r>
              <a:rPr lang="en-US" sz="1800" b="0" i="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+ </a:t>
            </a:r>
            <a:r>
              <a:rPr lang="en-US" sz="1800" b="0" i="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tópicos</a:t>
            </a:r>
            <a:endParaRPr lang="en-US" noProof="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16144" y="1438107"/>
            <a:ext cx="3441023" cy="3099704"/>
          </a:xfrm>
        </p:spPr>
        <p:txBody>
          <a:bodyPr/>
          <a:lstStyle>
            <a:lvl1pPr marL="0" indent="122490">
              <a:spcBef>
                <a:spcPts val="0"/>
              </a:spcBef>
              <a:spcAft>
                <a:spcPts val="0"/>
              </a:spcAft>
              <a:buClr>
                <a:srgbClr val="2BB680"/>
              </a:buClr>
              <a:buSzPct val="80000"/>
              <a:buFont typeface="Arial"/>
              <a:buChar char="•"/>
              <a:defRPr sz="1100" baseline="0">
                <a:solidFill>
                  <a:srgbClr val="072F4F"/>
                </a:solidFill>
                <a:latin typeface="Effra Light"/>
              </a:defRPr>
            </a:lvl1pPr>
            <a:lvl2pPr marL="0" indent="122490">
              <a:spcBef>
                <a:spcPts val="0"/>
              </a:spcBef>
              <a:spcAft>
                <a:spcPts val="0"/>
              </a:spcAft>
              <a:buClr>
                <a:srgbClr val="2BB680"/>
              </a:buClr>
              <a:buSzPct val="80000"/>
              <a:buFont typeface="Arial"/>
              <a:buChar char="•"/>
              <a:defRPr sz="1100" baseline="0">
                <a:solidFill>
                  <a:srgbClr val="072F4F"/>
                </a:solidFill>
                <a:latin typeface="Effra Light"/>
              </a:defRPr>
            </a:lvl2pPr>
            <a:lvl3pPr marL="0" indent="122490">
              <a:spcBef>
                <a:spcPts val="0"/>
              </a:spcBef>
              <a:spcAft>
                <a:spcPts val="0"/>
              </a:spcAft>
              <a:buClr>
                <a:srgbClr val="2BB680"/>
              </a:buClr>
              <a:buSzPct val="80000"/>
              <a:buFont typeface="Arial"/>
              <a:buChar char="•"/>
              <a:defRPr sz="1100" baseline="0">
                <a:solidFill>
                  <a:srgbClr val="072F4F"/>
                </a:solidFill>
                <a:latin typeface="Effra Light"/>
              </a:defRPr>
            </a:lvl3pPr>
            <a:lvl4pPr marL="0" indent="122490">
              <a:spcBef>
                <a:spcPts val="0"/>
              </a:spcBef>
              <a:spcAft>
                <a:spcPts val="0"/>
              </a:spcAft>
              <a:buClr>
                <a:srgbClr val="2BB680"/>
              </a:buClr>
              <a:buSzPct val="80000"/>
              <a:buFont typeface="Arial"/>
              <a:buChar char="•"/>
              <a:defRPr sz="1100" baseline="0">
                <a:solidFill>
                  <a:srgbClr val="072F4F"/>
                </a:solidFill>
                <a:latin typeface="Effra Light"/>
              </a:defRPr>
            </a:lvl4pPr>
            <a:lvl5pPr marL="0" indent="122490">
              <a:spcBef>
                <a:spcPts val="0"/>
              </a:spcBef>
              <a:spcAft>
                <a:spcPts val="0"/>
              </a:spcAft>
              <a:buClr>
                <a:srgbClr val="2BB680"/>
              </a:buClr>
              <a:buSzPct val="80000"/>
              <a:buFont typeface="Arial"/>
              <a:buChar char="•"/>
              <a:defRPr sz="110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61382-0C3A-BC4C-8BF2-8DB8E68FF37D}" type="slidenum">
              <a:rPr lang="en-US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292129" y="952274"/>
            <a:ext cx="504697" cy="0"/>
          </a:xfrm>
          <a:prstGeom prst="line">
            <a:avLst/>
          </a:prstGeom>
          <a:ln w="381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559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údo texto 2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Click to edit Master </a:t>
            </a:r>
            <a:br>
              <a:rPr lang="x-none" dirty="0" smtClean="0"/>
            </a:br>
            <a:r>
              <a:rPr lang="x-none" dirty="0" smtClean="0"/>
              <a:t>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292129" y="1566423"/>
            <a:ext cx="504697" cy="0"/>
          </a:xfrm>
          <a:prstGeom prst="line">
            <a:avLst/>
          </a:prstGeom>
          <a:ln w="38100" cap="rnd">
            <a:solidFill>
              <a:srgbClr val="072F4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289303" y="1001560"/>
            <a:ext cx="6251984" cy="362766"/>
          </a:xfrm>
        </p:spPr>
        <p:txBody>
          <a:bodyPr anchor="b" anchorCtr="0"/>
          <a:lstStyle>
            <a:lvl1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1pPr>
            <a:lvl2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2pPr>
            <a:lvl3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3pPr>
            <a:lvl4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4pPr>
            <a:lvl5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289303" y="2006008"/>
            <a:ext cx="6251984" cy="2658123"/>
          </a:xfrm>
        </p:spPr>
        <p:txBody>
          <a:bodyPr numCol="2" spcCol="24498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5pPr>
          </a:lstStyle>
          <a:p>
            <a:pPr lvl="0"/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in </a:t>
            </a:r>
            <a:r>
              <a:rPr lang="en-US" dirty="0" err="1" smtClean="0"/>
              <a:t>neque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Proin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felis</a:t>
            </a:r>
            <a:r>
              <a:rPr lang="en-US" dirty="0" smtClean="0"/>
              <a:t>, </a:t>
            </a:r>
            <a:r>
              <a:rPr lang="en-US" dirty="0" err="1" smtClean="0"/>
              <a:t>elementum</a:t>
            </a:r>
            <a:r>
              <a:rPr lang="en-US" dirty="0" smtClean="0"/>
              <a:t> id </a:t>
            </a:r>
            <a:r>
              <a:rPr lang="en-US" dirty="0" err="1" smtClean="0"/>
              <a:t>maximus</a:t>
            </a:r>
            <a:r>
              <a:rPr lang="en-US" dirty="0" smtClean="0"/>
              <a:t> non, tempus </a:t>
            </a:r>
            <a:r>
              <a:rPr lang="en-US" dirty="0" err="1" smtClean="0"/>
              <a:t>egm</a:t>
            </a:r>
            <a:r>
              <a:rPr lang="en-US" dirty="0" smtClean="0"/>
              <a:t> </a:t>
            </a:r>
            <a:r>
              <a:rPr lang="en-US" dirty="0" err="1" smtClean="0"/>
              <a:t>primis</a:t>
            </a:r>
            <a:r>
              <a:rPr lang="en-US" dirty="0" smtClean="0"/>
              <a:t>;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cubilia</a:t>
            </a:r>
            <a:r>
              <a:rPr lang="en-US" dirty="0" smtClean="0"/>
              <a:t> </a:t>
            </a:r>
            <a:r>
              <a:rPr lang="en-US" dirty="0" err="1" smtClean="0"/>
              <a:t>Curae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neque</a:t>
            </a:r>
            <a:r>
              <a:rPr lang="en-US" dirty="0" smtClean="0"/>
              <a:t> in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ultrices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tellus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, </a:t>
            </a:r>
            <a:r>
              <a:rPr lang="en-US" dirty="0" err="1" smtClean="0"/>
              <a:t>fermentum</a:t>
            </a:r>
            <a:r>
              <a:rPr lang="en-US" dirty="0" smtClean="0"/>
              <a:t> non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tortor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placerat</a:t>
            </a:r>
            <a:r>
              <a:rPr lang="en-US" dirty="0" smtClean="0"/>
              <a:t> dui.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, </a:t>
            </a:r>
            <a:r>
              <a:rPr lang="en-US" dirty="0" err="1" smtClean="0"/>
              <a:t>luctus</a:t>
            </a:r>
            <a:r>
              <a:rPr lang="en-US" dirty="0" smtClean="0"/>
              <a:t> dolor </a:t>
            </a:r>
            <a:r>
              <a:rPr lang="en-US" dirty="0" err="1" smtClean="0"/>
              <a:t>dapibus</a:t>
            </a:r>
            <a:r>
              <a:rPr lang="en-US" dirty="0" smtClean="0"/>
              <a:t>,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arcu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libero</a:t>
            </a:r>
            <a:r>
              <a:rPr lang="en-US" dirty="0" smtClean="0"/>
              <a:t>, </a:t>
            </a:r>
            <a:r>
              <a:rPr lang="en-US" dirty="0" err="1" smtClean="0"/>
              <a:t>lobortis</a:t>
            </a:r>
            <a:r>
              <a:rPr lang="en-US" dirty="0" smtClean="0"/>
              <a:t> at </a:t>
            </a:r>
            <a:r>
              <a:rPr lang="en-US" dirty="0" err="1" smtClean="0"/>
              <a:t>tortor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 lorem. </a:t>
            </a: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Maecenas </a:t>
            </a:r>
            <a:r>
              <a:rPr lang="en-US" dirty="0" err="1" smtClean="0"/>
              <a:t>ut</a:t>
            </a:r>
            <a:r>
              <a:rPr lang="en-US" dirty="0" smtClean="0"/>
              <a:t> dictum </a:t>
            </a:r>
            <a:r>
              <a:rPr lang="en-US" dirty="0" err="1" smtClean="0"/>
              <a:t>mauris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Vestibulum</a:t>
            </a:r>
            <a:r>
              <a:rPr lang="en-US" dirty="0" smtClean="0"/>
              <a:t> ante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primis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cubilia</a:t>
            </a:r>
            <a:r>
              <a:rPr lang="en-US" dirty="0" smtClean="0"/>
              <a:t> </a:t>
            </a:r>
            <a:r>
              <a:rPr lang="en-US" dirty="0" err="1" smtClean="0"/>
              <a:t>Curae</a:t>
            </a:r>
            <a:r>
              <a:rPr lang="en-US" dirty="0" smtClean="0"/>
              <a:t>; Integer dui </a:t>
            </a:r>
            <a:r>
              <a:rPr lang="en-US" dirty="0" err="1" smtClean="0"/>
              <a:t>urna</a:t>
            </a:r>
            <a:r>
              <a:rPr lang="en-US" dirty="0" smtClean="0"/>
              <a:t>, </a:t>
            </a:r>
            <a:r>
              <a:rPr lang="en-US" dirty="0" err="1" smtClean="0"/>
              <a:t>ultrices</a:t>
            </a:r>
            <a:r>
              <a:rPr lang="en-US" dirty="0" smtClean="0"/>
              <a:t> et lacus non, </a:t>
            </a:r>
            <a:r>
              <a:rPr lang="en-US" dirty="0" err="1" smtClean="0"/>
              <a:t>ultricies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magna.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nisi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tincidunt.Lorem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in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</a:t>
            </a:r>
            <a:r>
              <a:rPr lang="en-US" dirty="0" err="1" smtClean="0"/>
              <a:t>malesuada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, </a:t>
            </a:r>
            <a:r>
              <a:rPr lang="en-US" dirty="0" err="1" smtClean="0"/>
              <a:t>Tortor</a:t>
            </a:r>
            <a:r>
              <a:rPr lang="en-US" dirty="0" smtClean="0"/>
              <a:t> a </a:t>
            </a:r>
            <a:r>
              <a:rPr lang="en-US" dirty="0" err="1" smtClean="0"/>
              <a:t>rhoncus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justo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 </a:t>
            </a:r>
            <a:r>
              <a:rPr lang="en-US" dirty="0" err="1" smtClean="0"/>
              <a:t>metus</a:t>
            </a:r>
            <a:r>
              <a:rPr lang="en-US" dirty="0" smtClean="0"/>
              <a:t>, et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quam </a:t>
            </a:r>
            <a:r>
              <a:rPr lang="en-US" dirty="0" err="1" smtClean="0"/>
              <a:t>nec</a:t>
            </a:r>
            <a:r>
              <a:rPr lang="en-US" dirty="0" smtClean="0"/>
              <a:t> ex. </a:t>
            </a:r>
            <a:r>
              <a:rPr lang="en-US" dirty="0" err="1" smtClean="0"/>
              <a:t>Duis</a:t>
            </a:r>
            <a:r>
              <a:rPr lang="en-US" dirty="0" smtClean="0"/>
              <a:t> at </a:t>
            </a:r>
            <a:r>
              <a:rPr lang="en-US" dirty="0" err="1" smtClean="0"/>
              <a:t>sapien</a:t>
            </a:r>
            <a:r>
              <a:rPr lang="en-US" dirty="0" smtClean="0"/>
              <a:t> et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iaculis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58424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údo texto 2 colun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Click to edit Master </a:t>
            </a:r>
            <a:br>
              <a:rPr lang="x-none" dirty="0" smtClean="0"/>
            </a:br>
            <a:r>
              <a:rPr lang="x-none" dirty="0" smtClean="0"/>
              <a:t>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292129" y="1566423"/>
            <a:ext cx="504697" cy="0"/>
          </a:xfrm>
          <a:prstGeom prst="line">
            <a:avLst/>
          </a:prstGeom>
          <a:ln w="38100" cap="rnd">
            <a:solidFill>
              <a:srgbClr val="072F4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289303" y="1828192"/>
            <a:ext cx="2956683" cy="362766"/>
          </a:xfrm>
        </p:spPr>
        <p:txBody>
          <a:bodyPr anchor="b" anchorCtr="0"/>
          <a:lstStyle>
            <a:lvl1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1pPr>
            <a:lvl2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2pPr>
            <a:lvl3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3pPr>
            <a:lvl4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4pPr>
            <a:lvl5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289303" y="2274271"/>
            <a:ext cx="6251984" cy="2389860"/>
          </a:xfrm>
        </p:spPr>
        <p:txBody>
          <a:bodyPr numCol="2" spcCol="24498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5pPr>
          </a:lstStyle>
          <a:p>
            <a:pPr lvl="0"/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in </a:t>
            </a:r>
            <a:r>
              <a:rPr lang="en-US" dirty="0" err="1" smtClean="0"/>
              <a:t>neque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Proin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felis</a:t>
            </a:r>
            <a:r>
              <a:rPr lang="en-US" dirty="0" smtClean="0"/>
              <a:t>, </a:t>
            </a:r>
            <a:r>
              <a:rPr lang="en-US" dirty="0" err="1" smtClean="0"/>
              <a:t>elementum</a:t>
            </a:r>
            <a:r>
              <a:rPr lang="en-US" dirty="0" smtClean="0"/>
              <a:t> id </a:t>
            </a:r>
            <a:r>
              <a:rPr lang="en-US" dirty="0" err="1" smtClean="0"/>
              <a:t>maximus</a:t>
            </a:r>
            <a:r>
              <a:rPr lang="en-US" dirty="0" smtClean="0"/>
              <a:t> non, tempus </a:t>
            </a:r>
            <a:r>
              <a:rPr lang="en-US" dirty="0" err="1" smtClean="0"/>
              <a:t>egm</a:t>
            </a:r>
            <a:r>
              <a:rPr lang="en-US" dirty="0" smtClean="0"/>
              <a:t> </a:t>
            </a:r>
            <a:r>
              <a:rPr lang="en-US" dirty="0" err="1" smtClean="0"/>
              <a:t>primis</a:t>
            </a:r>
            <a:r>
              <a:rPr lang="en-US" dirty="0" smtClean="0"/>
              <a:t>;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cubilia</a:t>
            </a:r>
            <a:r>
              <a:rPr lang="en-US" dirty="0" smtClean="0"/>
              <a:t> </a:t>
            </a:r>
            <a:r>
              <a:rPr lang="en-US" dirty="0" err="1" smtClean="0"/>
              <a:t>Curae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neque</a:t>
            </a:r>
            <a:r>
              <a:rPr lang="en-US" dirty="0" smtClean="0"/>
              <a:t> in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ultrices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tellus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, </a:t>
            </a:r>
            <a:r>
              <a:rPr lang="en-US" dirty="0" err="1" smtClean="0"/>
              <a:t>fermentum</a:t>
            </a:r>
            <a:r>
              <a:rPr lang="en-US" dirty="0" smtClean="0"/>
              <a:t> non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tortor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placerat</a:t>
            </a:r>
            <a:r>
              <a:rPr lang="en-US" dirty="0" smtClean="0"/>
              <a:t> dui.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, </a:t>
            </a:r>
            <a:r>
              <a:rPr lang="en-US" dirty="0" err="1" smtClean="0"/>
              <a:t>luctus</a:t>
            </a:r>
            <a:r>
              <a:rPr lang="en-US" dirty="0" smtClean="0"/>
              <a:t> dolor </a:t>
            </a:r>
            <a:r>
              <a:rPr lang="en-US" dirty="0" err="1" smtClean="0"/>
              <a:t>dapibus</a:t>
            </a:r>
            <a:r>
              <a:rPr lang="en-US" dirty="0" smtClean="0"/>
              <a:t>,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arcu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libero</a:t>
            </a:r>
            <a:r>
              <a:rPr lang="en-US" dirty="0" smtClean="0"/>
              <a:t>, </a:t>
            </a:r>
            <a:r>
              <a:rPr lang="en-US" dirty="0" err="1" smtClean="0"/>
              <a:t>lobortis</a:t>
            </a:r>
            <a:r>
              <a:rPr lang="en-US" dirty="0" smtClean="0"/>
              <a:t> at </a:t>
            </a:r>
            <a:r>
              <a:rPr lang="en-US" dirty="0" err="1" smtClean="0"/>
              <a:t>tortor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 lorem. </a:t>
            </a: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Maecenas </a:t>
            </a:r>
            <a:r>
              <a:rPr lang="en-US" dirty="0" err="1" smtClean="0"/>
              <a:t>ut</a:t>
            </a:r>
            <a:r>
              <a:rPr lang="en-US" dirty="0" smtClean="0"/>
              <a:t> dictum </a:t>
            </a:r>
            <a:r>
              <a:rPr lang="en-US" dirty="0" err="1" smtClean="0"/>
              <a:t>mauris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Vestibulum</a:t>
            </a:r>
            <a:r>
              <a:rPr lang="en-US" dirty="0" smtClean="0"/>
              <a:t> ante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primis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cubilia</a:t>
            </a:r>
            <a:r>
              <a:rPr lang="en-US" dirty="0" smtClean="0"/>
              <a:t> </a:t>
            </a:r>
            <a:r>
              <a:rPr lang="en-US" dirty="0" err="1" smtClean="0"/>
              <a:t>Curae</a:t>
            </a:r>
            <a:r>
              <a:rPr lang="en-US" dirty="0" smtClean="0"/>
              <a:t>; Integer dui </a:t>
            </a:r>
            <a:r>
              <a:rPr lang="en-US" dirty="0" err="1" smtClean="0"/>
              <a:t>urna</a:t>
            </a:r>
            <a:r>
              <a:rPr lang="en-US" dirty="0" smtClean="0"/>
              <a:t>, </a:t>
            </a:r>
            <a:r>
              <a:rPr lang="en-US" dirty="0" err="1" smtClean="0"/>
              <a:t>ultrices</a:t>
            </a:r>
            <a:r>
              <a:rPr lang="en-US" dirty="0" smtClean="0"/>
              <a:t> et lacus non, </a:t>
            </a:r>
            <a:r>
              <a:rPr lang="en-US" dirty="0" err="1" smtClean="0"/>
              <a:t>ultricies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magna.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nisi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tincidunt.Lorem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in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</a:t>
            </a:r>
            <a:r>
              <a:rPr lang="en-US" dirty="0" err="1" smtClean="0"/>
              <a:t>malesuada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, </a:t>
            </a:r>
            <a:r>
              <a:rPr lang="en-US" dirty="0" err="1" smtClean="0"/>
              <a:t>Tortor</a:t>
            </a:r>
            <a:r>
              <a:rPr lang="en-US" dirty="0" smtClean="0"/>
              <a:t> a </a:t>
            </a:r>
            <a:r>
              <a:rPr lang="en-US" dirty="0" err="1" smtClean="0"/>
              <a:t>rhoncus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justo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 </a:t>
            </a:r>
            <a:r>
              <a:rPr lang="en-US" dirty="0" err="1" smtClean="0"/>
              <a:t>metus</a:t>
            </a:r>
            <a:r>
              <a:rPr lang="en-US" dirty="0" smtClean="0"/>
              <a:t>, et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quam </a:t>
            </a:r>
            <a:r>
              <a:rPr lang="en-US" dirty="0" err="1" smtClean="0"/>
              <a:t>nec</a:t>
            </a:r>
            <a:r>
              <a:rPr lang="en-US" dirty="0" smtClean="0"/>
              <a:t> ex. </a:t>
            </a:r>
            <a:r>
              <a:rPr lang="en-US" dirty="0" err="1" smtClean="0"/>
              <a:t>Duis</a:t>
            </a:r>
            <a:r>
              <a:rPr lang="en-US" dirty="0" smtClean="0"/>
              <a:t> at </a:t>
            </a:r>
            <a:r>
              <a:rPr lang="en-US" dirty="0" err="1" smtClean="0"/>
              <a:t>sapien</a:t>
            </a:r>
            <a:r>
              <a:rPr lang="en-US" dirty="0" smtClean="0"/>
              <a:t> et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iaculis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67101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údo texto +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89304" y="281792"/>
            <a:ext cx="3388966" cy="648875"/>
          </a:xfrm>
        </p:spPr>
        <p:txBody>
          <a:bodyPr/>
          <a:lstStyle/>
          <a:p>
            <a:r>
              <a:rPr lang="x-none" dirty="0" smtClean="0"/>
              <a:t>Click to edit Master </a:t>
            </a:r>
            <a:br>
              <a:rPr lang="x-none" dirty="0" smtClean="0"/>
            </a:br>
            <a:r>
              <a:rPr lang="x-none" dirty="0" smtClean="0"/>
              <a:t>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292129" y="1566423"/>
            <a:ext cx="504697" cy="0"/>
          </a:xfrm>
          <a:prstGeom prst="line">
            <a:avLst/>
          </a:prstGeom>
          <a:ln w="38100" cap="rnd">
            <a:solidFill>
              <a:srgbClr val="072F4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289303" y="1828192"/>
            <a:ext cx="2956683" cy="362766"/>
          </a:xfrm>
        </p:spPr>
        <p:txBody>
          <a:bodyPr anchor="b" anchorCtr="0"/>
          <a:lstStyle>
            <a:lvl1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1pPr>
            <a:lvl2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2pPr>
            <a:lvl3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3pPr>
            <a:lvl4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4pPr>
            <a:lvl5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289303" y="2274271"/>
            <a:ext cx="2956683" cy="2389860"/>
          </a:xfrm>
        </p:spPr>
        <p:txBody>
          <a:bodyPr numCol="1" spcCol="24498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5pPr>
          </a:lstStyle>
          <a:p>
            <a:pPr lvl="0"/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in </a:t>
            </a:r>
            <a:r>
              <a:rPr lang="en-US" dirty="0" err="1" smtClean="0"/>
              <a:t>neque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Proin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felis</a:t>
            </a:r>
            <a:r>
              <a:rPr lang="en-US" dirty="0" smtClean="0"/>
              <a:t>, </a:t>
            </a:r>
            <a:r>
              <a:rPr lang="en-US" dirty="0" err="1" smtClean="0"/>
              <a:t>elementum</a:t>
            </a:r>
            <a:r>
              <a:rPr lang="en-US" dirty="0" smtClean="0"/>
              <a:t> id </a:t>
            </a:r>
            <a:r>
              <a:rPr lang="en-US" dirty="0" err="1" smtClean="0"/>
              <a:t>maximus</a:t>
            </a:r>
            <a:r>
              <a:rPr lang="en-US" dirty="0" smtClean="0"/>
              <a:t> non, tempus </a:t>
            </a:r>
            <a:r>
              <a:rPr lang="en-US" dirty="0" err="1" smtClean="0"/>
              <a:t>egm</a:t>
            </a:r>
            <a:r>
              <a:rPr lang="en-US" dirty="0" smtClean="0"/>
              <a:t> </a:t>
            </a:r>
            <a:r>
              <a:rPr lang="en-US" dirty="0" err="1" smtClean="0"/>
              <a:t>primis</a:t>
            </a:r>
            <a:r>
              <a:rPr lang="en-US" dirty="0" smtClean="0"/>
              <a:t>;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cubilia</a:t>
            </a:r>
            <a:r>
              <a:rPr lang="en-US" dirty="0" smtClean="0"/>
              <a:t> </a:t>
            </a:r>
            <a:r>
              <a:rPr lang="en-US" dirty="0" err="1" smtClean="0"/>
              <a:t>Curae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neque</a:t>
            </a:r>
            <a:r>
              <a:rPr lang="en-US" dirty="0" smtClean="0"/>
              <a:t> in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ultrices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tellus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, </a:t>
            </a:r>
            <a:r>
              <a:rPr lang="en-US" dirty="0" err="1" smtClean="0"/>
              <a:t>fermentum</a:t>
            </a:r>
            <a:r>
              <a:rPr lang="en-US" dirty="0" smtClean="0"/>
              <a:t> non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tortor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placerat</a:t>
            </a:r>
            <a:r>
              <a:rPr lang="en-US" dirty="0" smtClean="0"/>
              <a:t> dui.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 lorem. </a:t>
            </a: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Maecenas </a:t>
            </a:r>
            <a:r>
              <a:rPr lang="en-US" dirty="0" err="1" smtClean="0"/>
              <a:t>ut</a:t>
            </a:r>
            <a:r>
              <a:rPr lang="en-US" dirty="0" smtClean="0"/>
              <a:t> dictum </a:t>
            </a:r>
            <a:r>
              <a:rPr lang="en-US" dirty="0" err="1" smtClean="0"/>
              <a:t>mauris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</a:t>
            </a:r>
            <a:r>
              <a:rPr lang="en-US" dirty="0" err="1" smtClean="0"/>
              <a:t>malesuada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, </a:t>
            </a:r>
            <a:r>
              <a:rPr lang="en-US" dirty="0" err="1" smtClean="0"/>
              <a:t>Tortor</a:t>
            </a:r>
            <a:r>
              <a:rPr lang="en-US" dirty="0" smtClean="0"/>
              <a:t> a </a:t>
            </a:r>
            <a:r>
              <a:rPr lang="en-US" dirty="0" err="1" smtClean="0"/>
              <a:t>rhoncus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justo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 </a:t>
            </a:r>
            <a:r>
              <a:rPr lang="en-US" dirty="0" err="1" smtClean="0"/>
              <a:t>metus</a:t>
            </a:r>
            <a:r>
              <a:rPr lang="en-US" dirty="0" smtClean="0"/>
              <a:t>, et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quam </a:t>
            </a:r>
            <a:r>
              <a:rPr lang="en-US" dirty="0" err="1" smtClean="0"/>
              <a:t>nec</a:t>
            </a:r>
            <a:r>
              <a:rPr lang="en-US" dirty="0" smtClean="0"/>
              <a:t> ex. </a:t>
            </a:r>
            <a:r>
              <a:rPr lang="en-US" dirty="0" err="1" smtClean="0"/>
              <a:t>Duis</a:t>
            </a:r>
            <a:r>
              <a:rPr lang="en-US" dirty="0" smtClean="0"/>
              <a:t> at </a:t>
            </a:r>
            <a:r>
              <a:rPr lang="en-US" dirty="0" err="1" smtClean="0"/>
              <a:t>sapien</a:t>
            </a:r>
            <a:r>
              <a:rPr lang="en-US" dirty="0" smtClean="0"/>
              <a:t> et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iaculis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014490" y="0"/>
            <a:ext cx="4129510" cy="5143500"/>
          </a:xfrm>
        </p:spPr>
        <p:txBody>
          <a:bodyPr/>
          <a:lstStyle/>
          <a:p>
            <a:r>
              <a:rPr lang="pt-BR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86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estaque dad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80378" y="-3194888"/>
            <a:ext cx="10433815" cy="119368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87017" y="2277903"/>
            <a:ext cx="6167084" cy="1733573"/>
          </a:xfrm>
        </p:spPr>
        <p:txBody>
          <a:bodyPr anchor="ctr" anchorCtr="1"/>
          <a:lstStyle>
            <a:lvl1pPr algn="ctr">
              <a:defRPr sz="2000" b="0" i="0" cap="none" baseline="0">
                <a:solidFill>
                  <a:srgbClr val="FFFFFF"/>
                </a:solidFill>
                <a:latin typeface="Effra Light"/>
                <a:cs typeface="Effra Medium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1487076" y="1170722"/>
            <a:ext cx="6166607" cy="110736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8200">
                <a:solidFill>
                  <a:schemeClr val="bg1"/>
                </a:solidFill>
                <a:latin typeface="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8200">
                <a:solidFill>
                  <a:schemeClr val="bg1"/>
                </a:solidFill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8200">
                <a:solidFill>
                  <a:schemeClr val="bg1"/>
                </a:solidFill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8200">
                <a:solidFill>
                  <a:schemeClr val="bg1"/>
                </a:solidFill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8200">
                <a:solidFill>
                  <a:schemeClr val="bg1"/>
                </a:solidFill>
                <a:latin typeface=""/>
              </a:defRPr>
            </a:lvl5pPr>
          </a:lstStyle>
          <a:p>
            <a:pPr lvl="0"/>
            <a:r>
              <a:rPr lang="x-none" dirty="0" smtClean="0"/>
              <a:t>12%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174399" y="4184208"/>
            <a:ext cx="504697" cy="0"/>
          </a:xfrm>
          <a:prstGeom prst="line">
            <a:avLst/>
          </a:prstGeom>
          <a:ln w="38100" cap="rnd">
            <a:solidFill>
              <a:srgbClr val="072F4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959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491278" y="3353568"/>
            <a:ext cx="1851715" cy="1204571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491277" y="3147515"/>
            <a:ext cx="1851716" cy="203411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292129" y="952274"/>
            <a:ext cx="504697" cy="0"/>
          </a:xfrm>
          <a:prstGeom prst="line">
            <a:avLst/>
          </a:prstGeom>
          <a:ln w="381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3839712" y="3345792"/>
            <a:ext cx="1851715" cy="1204571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839711" y="3139738"/>
            <a:ext cx="1851716" cy="21383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080080" y="3351280"/>
            <a:ext cx="1851715" cy="1204571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80079" y="3145227"/>
            <a:ext cx="1851716" cy="200565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5834" y="1654435"/>
            <a:ext cx="8823432" cy="91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20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72F4F"/>
          </a:solidFill>
          <a:ln>
            <a:solidFill>
              <a:srgbClr val="072F4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2225" tIns="31112" rIns="62225" bIns="31112" anchor="ctr"/>
          <a:lstStyle/>
          <a:p>
            <a:pPr algn="ctr" defTabSz="4081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857" y="295827"/>
            <a:ext cx="1184473" cy="37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226" y="793551"/>
            <a:ext cx="7057123" cy="783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397571" y="1229625"/>
            <a:ext cx="504697" cy="0"/>
          </a:xfrm>
          <a:prstGeom prst="line">
            <a:avLst/>
          </a:prstGeom>
          <a:ln w="1143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78241" y="3262203"/>
            <a:ext cx="4462799" cy="832258"/>
          </a:xfrm>
        </p:spPr>
        <p:txBody>
          <a:bodyPr/>
          <a:lstStyle>
            <a:lvl1pPr marL="0" indent="-164137">
              <a:spcBef>
                <a:spcPts val="0"/>
              </a:spcBef>
              <a:buFontTx/>
              <a:buNone/>
              <a:defRPr sz="1600">
                <a:solidFill>
                  <a:srgbClr val="2BB680"/>
                </a:solidFill>
              </a:defRPr>
            </a:lvl1pPr>
            <a:lvl2pPr marL="247388" indent="0">
              <a:buFontTx/>
              <a:buNone/>
              <a:defRPr sz="1600">
                <a:solidFill>
                  <a:srgbClr val="2BB680"/>
                </a:solidFill>
              </a:defRPr>
            </a:lvl2pPr>
            <a:lvl3pPr marL="555271" indent="0">
              <a:buFontTx/>
              <a:buNone/>
              <a:defRPr sz="1600">
                <a:solidFill>
                  <a:srgbClr val="2BB680"/>
                </a:solidFill>
              </a:defRPr>
            </a:lvl3pPr>
            <a:lvl4pPr marL="709753" indent="0">
              <a:spcBef>
                <a:spcPts val="408"/>
              </a:spcBef>
              <a:spcAft>
                <a:spcPts val="408"/>
              </a:spcAft>
              <a:buFontTx/>
              <a:buNone/>
              <a:defRPr sz="1600">
                <a:solidFill>
                  <a:srgbClr val="2BB680"/>
                </a:solidFill>
              </a:defRPr>
            </a:lvl4pPr>
            <a:lvl5pPr marL="948073" indent="0">
              <a:spcBef>
                <a:spcPts val="0"/>
              </a:spcBef>
              <a:buFontTx/>
              <a:buNone/>
              <a:defRPr sz="1600">
                <a:solidFill>
                  <a:srgbClr val="2BB680"/>
                </a:solidFill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8240" y="991401"/>
            <a:ext cx="5410376" cy="2172741"/>
          </a:xfrm>
        </p:spPr>
        <p:txBody>
          <a:bodyPr anchor="b" anchorCtr="0"/>
          <a:lstStyle>
            <a:lvl1pPr>
              <a:lnSpc>
                <a:spcPts val="4423"/>
              </a:lnSpc>
              <a:defRPr sz="5100" b="0" i="0">
                <a:solidFill>
                  <a:schemeClr val="bg1"/>
                </a:solidFill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37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encerramen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7652" y="764061"/>
            <a:ext cx="1841552" cy="57006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043317" y="2371653"/>
            <a:ext cx="3192457" cy="288270"/>
          </a:xfrm>
          <a:ln>
            <a:noFill/>
          </a:ln>
        </p:spPr>
        <p:txBody>
          <a:bodyPr/>
          <a:lstStyle>
            <a:lvl1pPr marL="0" indent="0" algn="ctr">
              <a:spcAft>
                <a:spcPts val="0"/>
              </a:spcAft>
              <a:buFontTx/>
              <a:buNone/>
              <a:defRPr sz="1700" b="1" i="0" baseline="0">
                <a:solidFill>
                  <a:schemeClr val="tx2"/>
                </a:solidFill>
                <a:latin typeface="Effra"/>
                <a:cs typeface="Effra"/>
              </a:defRPr>
            </a:lvl1pPr>
            <a:lvl2pPr marL="0" indent="0" algn="ctr">
              <a:spcAft>
                <a:spcPts val="0"/>
              </a:spcAft>
              <a:buFontTx/>
              <a:buNone/>
              <a:defRPr sz="1700" baseline="0">
                <a:solidFill>
                  <a:schemeClr val="tx1"/>
                </a:solidFill>
                <a:latin typeface="Effra Heavy"/>
              </a:defRPr>
            </a:lvl2pPr>
            <a:lvl3pPr marL="0" indent="0" algn="ctr">
              <a:spcAft>
                <a:spcPts val="0"/>
              </a:spcAft>
              <a:buFontTx/>
              <a:buNone/>
              <a:defRPr sz="1700" baseline="0">
                <a:solidFill>
                  <a:schemeClr val="tx1"/>
                </a:solidFill>
                <a:latin typeface="Effra Heavy"/>
              </a:defRPr>
            </a:lvl3pPr>
            <a:lvl4pPr marL="0" indent="0" algn="ctr">
              <a:spcAft>
                <a:spcPts val="0"/>
              </a:spcAft>
              <a:buFontTx/>
              <a:buNone/>
              <a:defRPr sz="1700" baseline="0">
                <a:solidFill>
                  <a:schemeClr val="tx1"/>
                </a:solidFill>
                <a:latin typeface="Effra Heavy"/>
              </a:defRPr>
            </a:lvl4pPr>
            <a:lvl5pPr marL="0" indent="0" algn="ctr">
              <a:spcAft>
                <a:spcPts val="0"/>
              </a:spcAft>
              <a:buFontTx/>
              <a:buNone/>
              <a:defRPr sz="1700" baseline="0">
                <a:solidFill>
                  <a:schemeClr val="tx1"/>
                </a:solidFill>
                <a:latin typeface="Effra Heavy"/>
              </a:defRPr>
            </a:lvl5pPr>
          </a:lstStyle>
          <a:p>
            <a:pPr lvl="0"/>
            <a:r>
              <a:rPr lang="x-none" dirty="0" smtClean="0"/>
              <a:t>Obrigado!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335326" y="2821707"/>
            <a:ext cx="504697" cy="0"/>
          </a:xfrm>
          <a:prstGeom prst="line">
            <a:avLst/>
          </a:prstGeom>
          <a:ln w="381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043317" y="3039963"/>
            <a:ext cx="3192457" cy="357367"/>
          </a:xfrm>
        </p:spPr>
        <p:txBody>
          <a:bodyPr anchor="t" anchorCtr="0"/>
          <a:lstStyle>
            <a:lvl1pPr marL="49694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1pPr>
            <a:lvl2pPr marL="247388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2pPr>
            <a:lvl3pPr marL="555271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3pPr>
            <a:lvl4pPr marL="709753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4pPr>
            <a:lvl5pPr marL="1633404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5pPr>
          </a:lstStyle>
          <a:p>
            <a:pPr lvl="0"/>
            <a:r>
              <a:rPr lang="x-none" dirty="0" smtClean="0"/>
              <a:t>nome@fundacaolemann.org.br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043316" y="4604388"/>
            <a:ext cx="3192457" cy="357367"/>
          </a:xfrm>
        </p:spPr>
        <p:txBody>
          <a:bodyPr anchor="t" anchorCtr="0"/>
          <a:lstStyle>
            <a:lvl1pPr marL="49694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accent1"/>
                </a:solidFill>
                <a:latin typeface="Effra Heavy"/>
              </a:defRPr>
            </a:lvl1pPr>
            <a:lvl2pPr marL="247388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2pPr>
            <a:lvl3pPr marL="555271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3pPr>
            <a:lvl4pPr marL="709753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4pPr>
            <a:lvl5pPr marL="1633404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5pPr>
          </a:lstStyle>
          <a:p>
            <a:pPr lvl="0"/>
            <a:r>
              <a:rPr lang="x-none" dirty="0" smtClean="0"/>
              <a:t>www.fundacaolemann.org.br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731921" y="4604387"/>
            <a:ext cx="2236288" cy="5391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2225" tIns="31112" rIns="62225" bIns="31112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42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divisó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x-none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356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3865348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2721486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327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409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91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57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655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2021303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25543803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95" indent="0">
              <a:buNone/>
              <a:defRPr sz="1800" b="1"/>
            </a:lvl2pPr>
            <a:lvl3pPr marL="816391" indent="0">
              <a:buNone/>
              <a:defRPr sz="1600" b="1"/>
            </a:lvl3pPr>
            <a:lvl4pPr marL="1224586" indent="0">
              <a:buNone/>
              <a:defRPr sz="1400" b="1"/>
            </a:lvl4pPr>
            <a:lvl5pPr marL="1632782" indent="0">
              <a:buNone/>
              <a:defRPr sz="1400" b="1"/>
            </a:lvl5pPr>
            <a:lvl6pPr marL="2040977" indent="0">
              <a:buNone/>
              <a:defRPr sz="1400" b="1"/>
            </a:lvl6pPr>
            <a:lvl7pPr marL="2449173" indent="0">
              <a:buNone/>
              <a:defRPr sz="1400" b="1"/>
            </a:lvl7pPr>
            <a:lvl8pPr marL="2857368" indent="0">
              <a:buNone/>
              <a:defRPr sz="1400" b="1"/>
            </a:lvl8pPr>
            <a:lvl9pPr marL="3265564" indent="0">
              <a:buNone/>
              <a:defRPr sz="14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6"/>
            <a:ext cx="4041775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95" indent="0">
              <a:buNone/>
              <a:defRPr sz="1800" b="1"/>
            </a:lvl2pPr>
            <a:lvl3pPr marL="816391" indent="0">
              <a:buNone/>
              <a:defRPr sz="1600" b="1"/>
            </a:lvl3pPr>
            <a:lvl4pPr marL="1224586" indent="0">
              <a:buNone/>
              <a:defRPr sz="1400" b="1"/>
            </a:lvl4pPr>
            <a:lvl5pPr marL="1632782" indent="0">
              <a:buNone/>
              <a:defRPr sz="1400" b="1"/>
            </a:lvl5pPr>
            <a:lvl6pPr marL="2040977" indent="0">
              <a:buNone/>
              <a:defRPr sz="1400" b="1"/>
            </a:lvl6pPr>
            <a:lvl7pPr marL="2449173" indent="0">
              <a:buNone/>
              <a:defRPr sz="1400" b="1"/>
            </a:lvl7pPr>
            <a:lvl8pPr marL="2857368" indent="0">
              <a:buNone/>
              <a:defRPr sz="1400" b="1"/>
            </a:lvl8pPr>
            <a:lvl9pPr marL="3265564" indent="0">
              <a:buNone/>
              <a:defRPr sz="14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41885700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35569593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187035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408195" indent="0">
              <a:buNone/>
              <a:defRPr sz="1100"/>
            </a:lvl2pPr>
            <a:lvl3pPr marL="816391" indent="0">
              <a:buNone/>
              <a:defRPr sz="900"/>
            </a:lvl3pPr>
            <a:lvl4pPr marL="1224586" indent="0">
              <a:buNone/>
              <a:defRPr sz="800"/>
            </a:lvl4pPr>
            <a:lvl5pPr marL="1632782" indent="0">
              <a:buNone/>
              <a:defRPr sz="800"/>
            </a:lvl5pPr>
            <a:lvl6pPr marL="2040977" indent="0">
              <a:buNone/>
              <a:defRPr sz="800"/>
            </a:lvl6pPr>
            <a:lvl7pPr marL="2449173" indent="0">
              <a:buNone/>
              <a:defRPr sz="800"/>
            </a:lvl7pPr>
            <a:lvl8pPr marL="2857368" indent="0">
              <a:buNone/>
              <a:defRPr sz="800"/>
            </a:lvl8pPr>
            <a:lvl9pPr marL="3265564" indent="0">
              <a:buNone/>
              <a:defRPr sz="8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2872164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CD415-6B1B-0E4C-BAB1-4D2D8AFEBF70}" type="slidenum">
              <a:rPr lang="en-US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292129" y="952274"/>
            <a:ext cx="504697" cy="0"/>
          </a:xfrm>
          <a:prstGeom prst="line">
            <a:avLst/>
          </a:prstGeom>
          <a:ln w="381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9468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408195" indent="0">
              <a:buNone/>
              <a:defRPr sz="1100"/>
            </a:lvl2pPr>
            <a:lvl3pPr marL="816391" indent="0">
              <a:buNone/>
              <a:defRPr sz="900"/>
            </a:lvl3pPr>
            <a:lvl4pPr marL="1224586" indent="0">
              <a:buNone/>
              <a:defRPr sz="800"/>
            </a:lvl4pPr>
            <a:lvl5pPr marL="1632782" indent="0">
              <a:buNone/>
              <a:defRPr sz="800"/>
            </a:lvl5pPr>
            <a:lvl6pPr marL="2040977" indent="0">
              <a:buNone/>
              <a:defRPr sz="800"/>
            </a:lvl6pPr>
            <a:lvl7pPr marL="2449173" indent="0">
              <a:buNone/>
              <a:defRPr sz="800"/>
            </a:lvl7pPr>
            <a:lvl8pPr marL="2857368" indent="0">
              <a:buNone/>
              <a:defRPr sz="800"/>
            </a:lvl8pPr>
            <a:lvl9pPr marL="3265564" indent="0">
              <a:buNone/>
              <a:defRPr sz="8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749768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2857835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79"/>
            <a:ext cx="6019800" cy="4388644"/>
          </a:xfrm>
        </p:spPr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3526142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78241" y="3802074"/>
            <a:ext cx="4462799" cy="832258"/>
          </a:xfrm>
        </p:spPr>
        <p:txBody>
          <a:bodyPr/>
          <a:lstStyle>
            <a:lvl1pPr marL="0" indent="-164137">
              <a:spcBef>
                <a:spcPts val="0"/>
              </a:spcBef>
              <a:buFontTx/>
              <a:buNone/>
              <a:defRPr sz="1600">
                <a:solidFill>
                  <a:srgbClr val="2BB680"/>
                </a:solidFill>
              </a:defRPr>
            </a:lvl1pPr>
            <a:lvl2pPr marL="247388" indent="0">
              <a:buFontTx/>
              <a:buNone/>
              <a:defRPr sz="1600">
                <a:solidFill>
                  <a:srgbClr val="2BB680"/>
                </a:solidFill>
              </a:defRPr>
            </a:lvl2pPr>
            <a:lvl3pPr marL="555271" indent="0">
              <a:buFontTx/>
              <a:buNone/>
              <a:defRPr sz="1600">
                <a:solidFill>
                  <a:srgbClr val="2BB680"/>
                </a:solidFill>
              </a:defRPr>
            </a:lvl3pPr>
            <a:lvl4pPr marL="709753" indent="0">
              <a:spcBef>
                <a:spcPts val="408"/>
              </a:spcBef>
              <a:spcAft>
                <a:spcPts val="408"/>
              </a:spcAft>
              <a:buFontTx/>
              <a:buNone/>
              <a:defRPr sz="1600">
                <a:solidFill>
                  <a:srgbClr val="2BB680"/>
                </a:solidFill>
              </a:defRPr>
            </a:lvl4pPr>
            <a:lvl5pPr marL="948073" indent="0">
              <a:spcBef>
                <a:spcPts val="0"/>
              </a:spcBef>
              <a:buFontTx/>
              <a:buNone/>
              <a:defRPr sz="1600">
                <a:solidFill>
                  <a:srgbClr val="2BB680"/>
                </a:solidFill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8240" y="912530"/>
            <a:ext cx="6235619" cy="2830648"/>
          </a:xfrm>
        </p:spPr>
        <p:txBody>
          <a:bodyPr anchor="b" anchorCtr="0"/>
          <a:lstStyle>
            <a:lvl1pPr>
              <a:lnSpc>
                <a:spcPts val="7009"/>
              </a:lnSpc>
              <a:defRPr sz="8200" b="0" i="0">
                <a:solidFill>
                  <a:schemeClr val="bg1"/>
                </a:solidFill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871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936" y="1447984"/>
            <a:ext cx="7361720" cy="3073752"/>
          </a:xfrm>
        </p:spPr>
        <p:txBody>
          <a:bodyPr/>
          <a:lstStyle>
            <a:lvl4pPr indent="222932">
              <a:spcBef>
                <a:spcPts val="408"/>
              </a:spcBef>
              <a:spcAft>
                <a:spcPts val="408"/>
              </a:spcAft>
              <a:defRPr/>
            </a:lvl4pPr>
            <a:lvl5pPr marL="1053414" indent="-105341">
              <a:spcBef>
                <a:spcPts val="0"/>
              </a:spcBef>
              <a:defRPr/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Effra"/>
                <a:cs typeface="Effra"/>
              </a:defRPr>
            </a:lvl1pPr>
          </a:lstStyle>
          <a:p>
            <a:pPr>
              <a:defRPr/>
            </a:pPr>
            <a:fld id="{05259E8B-B8D0-1148-85A9-1EF15C3E8DAE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92129" y="952274"/>
            <a:ext cx="504697" cy="0"/>
          </a:xfrm>
          <a:prstGeom prst="line">
            <a:avLst/>
          </a:prstGeom>
          <a:ln w="381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732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údo azul">
    <p:bg>
      <p:bgPr>
        <a:solidFill>
          <a:srgbClr val="072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B8B6B8-E080-7D4D-9183-D4C4486926C8}" type="slidenum">
              <a:rPr lang="en-US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292129" y="952274"/>
            <a:ext cx="504697" cy="0"/>
          </a:xfrm>
          <a:prstGeom prst="line">
            <a:avLst/>
          </a:prstGeom>
          <a:ln w="381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873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údo esque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308757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677659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048266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409605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61337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90438-5F3A-094E-977F-2D6145AA3A78}" type="slidenum">
              <a:rPr lang="en-US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308756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2677658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48266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409267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759673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292129" y="952274"/>
            <a:ext cx="504697" cy="0"/>
          </a:xfrm>
          <a:prstGeom prst="line">
            <a:avLst/>
          </a:prstGeom>
          <a:ln w="381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lipArt Placeholder 4"/>
          <p:cNvSpPr>
            <a:spLocks noGrp="1"/>
          </p:cNvSpPr>
          <p:nvPr>
            <p:ph type="clipArt" sz="quarter" idx="23"/>
          </p:nvPr>
        </p:nvSpPr>
        <p:spPr>
          <a:xfrm>
            <a:off x="1292545" y="1525560"/>
            <a:ext cx="953198" cy="720133"/>
          </a:xfrm>
        </p:spPr>
        <p:txBody>
          <a:bodyPr/>
          <a:lstStyle/>
          <a:p>
            <a:r>
              <a:rPr lang="pt-BR" smtClean="0"/>
              <a:t>Click icon to add clip art</a:t>
            </a:r>
            <a:endParaRPr lang="en-US"/>
          </a:p>
        </p:txBody>
      </p:sp>
      <p:sp>
        <p:nvSpPr>
          <p:cNvPr id="20" name="ClipArt Placeholder 4"/>
          <p:cNvSpPr>
            <a:spLocks noGrp="1"/>
          </p:cNvSpPr>
          <p:nvPr>
            <p:ph type="clipArt" sz="quarter" idx="24"/>
          </p:nvPr>
        </p:nvSpPr>
        <p:spPr>
          <a:xfrm>
            <a:off x="2660184" y="1525560"/>
            <a:ext cx="953198" cy="720133"/>
          </a:xfrm>
        </p:spPr>
        <p:txBody>
          <a:bodyPr/>
          <a:lstStyle/>
          <a:p>
            <a:r>
              <a:rPr lang="pt-BR" smtClean="0"/>
              <a:t>Click icon to add clip art</a:t>
            </a:r>
            <a:endParaRPr lang="en-US"/>
          </a:p>
        </p:txBody>
      </p:sp>
      <p:sp>
        <p:nvSpPr>
          <p:cNvPr id="21" name="ClipArt Placeholder 4"/>
          <p:cNvSpPr>
            <a:spLocks noGrp="1"/>
          </p:cNvSpPr>
          <p:nvPr>
            <p:ph type="clipArt" sz="quarter" idx="25"/>
          </p:nvPr>
        </p:nvSpPr>
        <p:spPr>
          <a:xfrm>
            <a:off x="4031828" y="1525560"/>
            <a:ext cx="953198" cy="720133"/>
          </a:xfrm>
        </p:spPr>
        <p:txBody>
          <a:bodyPr/>
          <a:lstStyle/>
          <a:p>
            <a:r>
              <a:rPr lang="pt-BR" smtClean="0"/>
              <a:t>Click icon to add clip art</a:t>
            </a:r>
            <a:endParaRPr lang="en-US"/>
          </a:p>
        </p:txBody>
      </p:sp>
      <p:sp>
        <p:nvSpPr>
          <p:cNvPr id="22" name="ClipArt Placeholder 4"/>
          <p:cNvSpPr>
            <a:spLocks noGrp="1"/>
          </p:cNvSpPr>
          <p:nvPr>
            <p:ph type="clipArt" sz="quarter" idx="26"/>
          </p:nvPr>
        </p:nvSpPr>
        <p:spPr>
          <a:xfrm>
            <a:off x="5409969" y="1525560"/>
            <a:ext cx="953198" cy="720133"/>
          </a:xfrm>
        </p:spPr>
        <p:txBody>
          <a:bodyPr/>
          <a:lstStyle/>
          <a:p>
            <a:r>
              <a:rPr lang="pt-BR" smtClean="0"/>
              <a:t>Click icon to add clip art</a:t>
            </a:r>
            <a:endParaRPr lang="en-US" dirty="0"/>
          </a:p>
        </p:txBody>
      </p:sp>
      <p:sp>
        <p:nvSpPr>
          <p:cNvPr id="23" name="ClipArt Placeholder 4"/>
          <p:cNvSpPr>
            <a:spLocks noGrp="1"/>
          </p:cNvSpPr>
          <p:nvPr>
            <p:ph type="clipArt" sz="quarter" idx="27"/>
          </p:nvPr>
        </p:nvSpPr>
        <p:spPr>
          <a:xfrm>
            <a:off x="6758729" y="1525560"/>
            <a:ext cx="953198" cy="720133"/>
          </a:xfrm>
        </p:spPr>
        <p:txBody>
          <a:bodyPr/>
          <a:lstStyle/>
          <a:p>
            <a:r>
              <a:rPr lang="pt-BR" smtClean="0"/>
              <a:t>Click icon to add clip 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72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údo esquemas azul">
    <p:bg>
      <p:bgPr>
        <a:solidFill>
          <a:srgbClr val="072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308757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677659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048266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409605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61337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90438-5F3A-094E-977F-2D6145AA3A78}" type="slidenum">
              <a:rPr lang="en-US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308756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solidFill>
                  <a:schemeClr val="bg1"/>
                </a:solidFill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2677658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solidFill>
                  <a:schemeClr val="bg1"/>
                </a:solidFill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48266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solidFill>
                  <a:schemeClr val="bg1"/>
                </a:solidFill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409267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solidFill>
                  <a:schemeClr val="bg1"/>
                </a:solidFill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759673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solidFill>
                  <a:schemeClr val="bg1"/>
                </a:solidFill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292129" y="952274"/>
            <a:ext cx="504697" cy="0"/>
          </a:xfrm>
          <a:prstGeom prst="line">
            <a:avLst/>
          </a:prstGeom>
          <a:ln w="381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lipArt Placeholder 4"/>
          <p:cNvSpPr>
            <a:spLocks noGrp="1"/>
          </p:cNvSpPr>
          <p:nvPr>
            <p:ph type="clipArt" sz="quarter" idx="23"/>
          </p:nvPr>
        </p:nvSpPr>
        <p:spPr>
          <a:xfrm>
            <a:off x="1292545" y="1525560"/>
            <a:ext cx="953198" cy="72013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Click icon to add clip art</a:t>
            </a:r>
            <a:endParaRPr lang="en-US"/>
          </a:p>
        </p:txBody>
      </p:sp>
      <p:sp>
        <p:nvSpPr>
          <p:cNvPr id="20" name="ClipArt Placeholder 4"/>
          <p:cNvSpPr>
            <a:spLocks noGrp="1"/>
          </p:cNvSpPr>
          <p:nvPr>
            <p:ph type="clipArt" sz="quarter" idx="24"/>
          </p:nvPr>
        </p:nvSpPr>
        <p:spPr>
          <a:xfrm>
            <a:off x="2660184" y="1525560"/>
            <a:ext cx="953198" cy="72013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Click icon to add clip art</a:t>
            </a:r>
            <a:endParaRPr lang="en-US"/>
          </a:p>
        </p:txBody>
      </p:sp>
      <p:sp>
        <p:nvSpPr>
          <p:cNvPr id="21" name="ClipArt Placeholder 4"/>
          <p:cNvSpPr>
            <a:spLocks noGrp="1"/>
          </p:cNvSpPr>
          <p:nvPr>
            <p:ph type="clipArt" sz="quarter" idx="25"/>
          </p:nvPr>
        </p:nvSpPr>
        <p:spPr>
          <a:xfrm>
            <a:off x="4031828" y="1525560"/>
            <a:ext cx="953198" cy="72013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Click icon to add clip art</a:t>
            </a:r>
            <a:endParaRPr lang="en-US"/>
          </a:p>
        </p:txBody>
      </p:sp>
      <p:sp>
        <p:nvSpPr>
          <p:cNvPr id="22" name="ClipArt Placeholder 4"/>
          <p:cNvSpPr>
            <a:spLocks noGrp="1"/>
          </p:cNvSpPr>
          <p:nvPr>
            <p:ph type="clipArt" sz="quarter" idx="26"/>
          </p:nvPr>
        </p:nvSpPr>
        <p:spPr>
          <a:xfrm>
            <a:off x="5409969" y="1525560"/>
            <a:ext cx="953198" cy="72013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Click icon to add clip art</a:t>
            </a:r>
            <a:endParaRPr lang="en-US" dirty="0"/>
          </a:p>
        </p:txBody>
      </p:sp>
      <p:sp>
        <p:nvSpPr>
          <p:cNvPr id="23" name="ClipArt Placeholder 4"/>
          <p:cNvSpPr>
            <a:spLocks noGrp="1"/>
          </p:cNvSpPr>
          <p:nvPr>
            <p:ph type="clipArt" sz="quarter" idx="27"/>
          </p:nvPr>
        </p:nvSpPr>
        <p:spPr>
          <a:xfrm>
            <a:off x="6758729" y="1525560"/>
            <a:ext cx="953198" cy="72013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Click icon to add clip 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635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nteúdo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ED62F"/>
          </a:solidFill>
          <a:ln>
            <a:solidFill>
              <a:srgbClr val="BED6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2225" tIns="31112" rIns="62225" bIns="31112" anchor="ctr"/>
          <a:lstStyle/>
          <a:p>
            <a:pPr algn="ctr" defTabSz="4081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121" y="781789"/>
            <a:ext cx="879709" cy="35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87017" y="1663753"/>
            <a:ext cx="6167084" cy="1733573"/>
          </a:xfrm>
        </p:spPr>
        <p:txBody>
          <a:bodyPr anchor="ctr" anchorCtr="1"/>
          <a:lstStyle>
            <a:lvl1pPr algn="ctr">
              <a:lnSpc>
                <a:spcPts val="2586"/>
              </a:lnSpc>
              <a:defRPr sz="2000" b="0" i="0" cap="none">
                <a:solidFill>
                  <a:srgbClr val="FFFFFF"/>
                </a:solidFill>
                <a:latin typeface="Effra Medium"/>
                <a:cs typeface="Effra Medium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E7A23A-00BC-F649-8307-92CA4B2C0035}" type="slidenum">
              <a:rPr lang="en-US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741240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estaque image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 descr="Excelência com Equidade II (35)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t="2419" r="1354" b="16967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-80693" y="-46425"/>
            <a:ext cx="9316916" cy="5225555"/>
          </a:xfrm>
          <a:prstGeom prst="rect">
            <a:avLst/>
          </a:prstGeom>
          <a:solidFill>
            <a:srgbClr val="072F4F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2225" tIns="31112" rIns="62225" bIns="31112" anchor="ctr"/>
          <a:lstStyle/>
          <a:p>
            <a:pPr algn="ctr" defTabSz="4081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897377" y="769079"/>
            <a:ext cx="8047778" cy="4002299"/>
          </a:xfrm>
          <a:ln>
            <a:noFill/>
          </a:ln>
        </p:spPr>
        <p:txBody>
          <a:bodyPr/>
          <a:lstStyle>
            <a:lvl1pPr>
              <a:lnSpc>
                <a:spcPts val="6805"/>
              </a:lnSpc>
              <a:defRPr sz="8200" b="0" i="0" baseline="0">
                <a:solidFill>
                  <a:srgbClr val="FFFFFF"/>
                </a:solidFill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| </a:t>
            </a:r>
            <a:r>
              <a:rPr lang="en-US">
                <a:latin typeface="Effra"/>
                <a:cs typeface="Effra"/>
              </a:rPr>
              <a:t>12</a:t>
            </a:r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501055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89303" y="281792"/>
            <a:ext cx="7267864" cy="64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UM TÍTULO LEGAL E </a:t>
            </a:r>
            <a:br>
              <a:rPr lang="en-US" dirty="0"/>
            </a:br>
            <a:r>
              <a:rPr lang="en-US" dirty="0"/>
              <a:t>COM TEXTO CURTO AQUI</a:t>
            </a:r>
            <a:br>
              <a:rPr lang="en-US" dirty="0"/>
            </a:br>
            <a:endParaRPr lang="en-US" dirty="0"/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95788" y="1447824"/>
            <a:ext cx="7361887" cy="307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Tópico</a:t>
            </a:r>
            <a:r>
              <a:rPr lang="en-US" dirty="0"/>
              <a:t> </a:t>
            </a:r>
            <a:r>
              <a:rPr lang="en-US" dirty="0" err="1"/>
              <a:t>nível</a:t>
            </a:r>
            <a:r>
              <a:rPr lang="en-US" dirty="0"/>
              <a:t> 1</a:t>
            </a:r>
          </a:p>
          <a:p>
            <a:pPr lvl="1"/>
            <a:r>
              <a:rPr lang="en-US" dirty="0"/>
              <a:t>Second level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  <a:p>
            <a:pPr lvl="2"/>
            <a:r>
              <a:rPr lang="en-US" dirty="0" err="1"/>
              <a:t>Tópico</a:t>
            </a:r>
            <a:r>
              <a:rPr lang="en-US" dirty="0"/>
              <a:t> level 1.1.1</a:t>
            </a:r>
          </a:p>
          <a:p>
            <a:pPr lvl="2"/>
            <a:r>
              <a:rPr lang="en-US" dirty="0" err="1"/>
              <a:t>Tópico</a:t>
            </a:r>
            <a:r>
              <a:rPr lang="en-US" dirty="0"/>
              <a:t> level 1.1.2</a:t>
            </a:r>
          </a:p>
          <a:p>
            <a:pPr lvl="3"/>
            <a:r>
              <a:rPr lang="en-US" dirty="0" err="1"/>
              <a:t>Tópico</a:t>
            </a:r>
            <a:r>
              <a:rPr lang="en-US" dirty="0"/>
              <a:t> Level 1.1.2.1</a:t>
            </a:r>
          </a:p>
          <a:p>
            <a:pPr lvl="0"/>
            <a:r>
              <a:rPr lang="en-US" dirty="0" err="1"/>
              <a:t>Tópico</a:t>
            </a:r>
            <a:r>
              <a:rPr lang="en-US" dirty="0"/>
              <a:t> </a:t>
            </a:r>
            <a:r>
              <a:rPr lang="en-US" dirty="0" err="1"/>
              <a:t>nível</a:t>
            </a:r>
            <a:r>
              <a:rPr lang="en-US" dirty="0"/>
              <a:t> 1</a:t>
            </a:r>
          </a:p>
          <a:p>
            <a:pPr lvl="1"/>
            <a:r>
              <a:rPr lang="en-US" dirty="0"/>
              <a:t>Second level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  <a:p>
            <a:pPr lvl="2"/>
            <a:r>
              <a:rPr lang="en-US" dirty="0" err="1"/>
              <a:t>Tópico</a:t>
            </a:r>
            <a:r>
              <a:rPr lang="en-US" dirty="0"/>
              <a:t> level 1.1.1</a:t>
            </a:r>
          </a:p>
          <a:p>
            <a:pPr lvl="2"/>
            <a:r>
              <a:rPr lang="en-US" dirty="0" err="1"/>
              <a:t>Tópico</a:t>
            </a:r>
            <a:r>
              <a:rPr lang="en-US" dirty="0"/>
              <a:t> level 1.1.2</a:t>
            </a:r>
          </a:p>
          <a:p>
            <a:pPr lvl="3"/>
            <a:r>
              <a:rPr lang="en-US" dirty="0" err="1"/>
              <a:t>Tópico</a:t>
            </a:r>
            <a:r>
              <a:rPr lang="en-US" dirty="0"/>
              <a:t> Level 1.1.2.1</a:t>
            </a:r>
          </a:p>
          <a:p>
            <a:pPr lvl="3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54190" y="4812045"/>
            <a:ext cx="932664" cy="274234"/>
          </a:xfrm>
          <a:prstGeom prst="rect">
            <a:avLst/>
          </a:prstGeom>
        </p:spPr>
        <p:txBody>
          <a:bodyPr vert="horz" lIns="81639" tIns="40820" rIns="81639" bIns="40820" rtlCol="0" anchor="ctr"/>
          <a:lstStyle>
            <a:lvl1pPr algn="l" defTabSz="408195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8283134-53CE-1546-B526-D939B6378B4D}" type="slidenum">
              <a:rPr lang="en-US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  <p:pic>
        <p:nvPicPr>
          <p:cNvPr id="28677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74" y="4762380"/>
            <a:ext cx="890516" cy="27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74" y="4762380"/>
            <a:ext cx="890516" cy="27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99" r:id="rId2"/>
    <p:sldLayoutId id="2147484177" r:id="rId3"/>
    <p:sldLayoutId id="2147484187" r:id="rId4"/>
    <p:sldLayoutId id="2147484188" r:id="rId5"/>
    <p:sldLayoutId id="2147484179" r:id="rId6"/>
    <p:sldLayoutId id="2147484198" r:id="rId7"/>
    <p:sldLayoutId id="2147484189" r:id="rId8"/>
    <p:sldLayoutId id="2147484190" r:id="rId9"/>
    <p:sldLayoutId id="2147484191" r:id="rId10"/>
    <p:sldLayoutId id="2147484192" r:id="rId11"/>
    <p:sldLayoutId id="2147484182" r:id="rId12"/>
    <p:sldLayoutId id="2147484194" r:id="rId13"/>
    <p:sldLayoutId id="2147484183" r:id="rId14"/>
    <p:sldLayoutId id="2147484203" r:id="rId15"/>
    <p:sldLayoutId id="2147484206" r:id="rId16"/>
    <p:sldLayoutId id="2147484204" r:id="rId17"/>
    <p:sldLayoutId id="2147484205" r:id="rId18"/>
    <p:sldLayoutId id="2147484202" r:id="rId19"/>
    <p:sldLayoutId id="2147484207" r:id="rId20"/>
  </p:sldLayoutIdLst>
  <p:txStyles>
    <p:titleStyle>
      <a:lvl1pPr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 kern="1200" cap="all">
          <a:solidFill>
            <a:srgbClr val="2BB680"/>
          </a:solidFill>
          <a:latin typeface="Effra Heavy"/>
          <a:ea typeface="ＭＳ Ｐゴシック" charset="0"/>
          <a:cs typeface="Effra Heavy"/>
        </a:defRPr>
      </a:lvl1pPr>
      <a:lvl2pPr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2pPr>
      <a:lvl3pPr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3pPr>
      <a:lvl4pPr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4pPr>
      <a:lvl5pPr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5pPr>
      <a:lvl6pPr marL="311125"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6pPr>
      <a:lvl7pPr marL="622249"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7pPr>
      <a:lvl8pPr marL="933374"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8pPr>
      <a:lvl9pPr marL="1244498"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9pPr>
    </p:titleStyle>
    <p:bodyStyle>
      <a:lvl1pPr marL="233343" indent="-183650" algn="l" defTabSz="407271" rtl="0" eaLnBrk="1" fontAlgn="base" hangingPunct="1">
        <a:spcBef>
          <a:spcPct val="20000"/>
        </a:spcBef>
        <a:spcAft>
          <a:spcPct val="0"/>
        </a:spcAft>
        <a:buClr>
          <a:srgbClr val="2BB680"/>
        </a:buClr>
        <a:buFont typeface="Arial" charset="0"/>
        <a:buChar char="•"/>
        <a:defRPr sz="1800" b="1" kern="1200">
          <a:solidFill>
            <a:srgbClr val="072F4F"/>
          </a:solidFill>
          <a:latin typeface="Effra"/>
          <a:ea typeface="ＭＳ Ｐゴシック" charset="0"/>
          <a:cs typeface="Effra"/>
        </a:defRPr>
      </a:lvl1pPr>
      <a:lvl2pPr marL="394308" indent="-146920" algn="l" defTabSz="407271" rtl="0" eaLnBrk="1" fontAlgn="base" hangingPunct="1">
        <a:spcBef>
          <a:spcPts val="425"/>
        </a:spcBef>
        <a:spcAft>
          <a:spcPct val="0"/>
        </a:spcAft>
        <a:buClr>
          <a:srgbClr val="072F3B"/>
        </a:buClr>
        <a:buSzPct val="70000"/>
        <a:buFont typeface="Lucida Grande" charset="0"/>
        <a:buChar char="-"/>
        <a:defRPr sz="1600" kern="1200">
          <a:solidFill>
            <a:srgbClr val="072F4F"/>
          </a:solidFill>
          <a:latin typeface="Effra"/>
          <a:ea typeface="ＭＳ Ｐゴシック" charset="0"/>
          <a:cs typeface="Effra"/>
        </a:defRPr>
      </a:lvl2pPr>
      <a:lvl3pPr marL="702191" indent="-146920" algn="l" defTabSz="407271" rtl="0" eaLnBrk="1" fontAlgn="base" hangingPunct="1">
        <a:spcBef>
          <a:spcPts val="323"/>
        </a:spcBef>
        <a:spcAft>
          <a:spcPct val="0"/>
        </a:spcAft>
        <a:buClr>
          <a:srgbClr val="072F3B"/>
        </a:buClr>
        <a:buSzPct val="70000"/>
        <a:buFont typeface="Lucida Grande" charset="0"/>
        <a:buChar char="-"/>
        <a:defRPr sz="1400" kern="1200">
          <a:solidFill>
            <a:srgbClr val="072F4F"/>
          </a:solidFill>
          <a:latin typeface="Effra Light"/>
          <a:ea typeface="ＭＳ Ｐゴシック" charset="0"/>
          <a:cs typeface="Effra Light"/>
        </a:defRPr>
      </a:lvl3pPr>
      <a:lvl4pPr marL="709753" indent="223621" algn="l" defTabSz="407271" rtl="0" eaLnBrk="1" fontAlgn="base" hangingPunct="1">
        <a:spcBef>
          <a:spcPts val="408"/>
        </a:spcBef>
        <a:spcAft>
          <a:spcPts val="817"/>
        </a:spcAft>
        <a:buClr>
          <a:srgbClr val="072F3B"/>
        </a:buClr>
        <a:buSzPct val="70000"/>
        <a:buFont typeface="Lucida Grande" charset="0"/>
        <a:defRPr sz="1100" kern="1200">
          <a:solidFill>
            <a:srgbClr val="072F4F"/>
          </a:solidFill>
          <a:latin typeface="Effra Light"/>
          <a:ea typeface="Effra Light" charset="0"/>
          <a:cs typeface="Effra Light"/>
        </a:defRPr>
      </a:lvl4pPr>
      <a:lvl5pPr marL="1836499" indent="-203095" algn="l" defTabSz="407271" rtl="0" eaLnBrk="1" fontAlgn="base" hangingPunct="1">
        <a:spcBef>
          <a:spcPct val="20000"/>
        </a:spcBef>
        <a:spcAft>
          <a:spcPct val="0"/>
        </a:spcAft>
        <a:buClr>
          <a:srgbClr val="072F3B"/>
        </a:buClr>
        <a:buSzPct val="70000"/>
        <a:buFont typeface="Lucida Grande" charset="0"/>
        <a:buChar char="-"/>
        <a:defRPr sz="800" kern="1200">
          <a:solidFill>
            <a:srgbClr val="072F3B"/>
          </a:solidFill>
          <a:latin typeface="Effra Light"/>
          <a:ea typeface="Effra Light" charset="0"/>
          <a:cs typeface="Effra Light"/>
        </a:defRPr>
      </a:lvl5pPr>
      <a:lvl6pPr marL="2245075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71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66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61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95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91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86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82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77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73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68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64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0534" y="0"/>
            <a:ext cx="9261799" cy="5225554"/>
          </a:xfrm>
          <a:prstGeom prst="rect">
            <a:avLst/>
          </a:prstGeom>
          <a:solidFill>
            <a:srgbClr val="2BB6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2225" tIns="31112" rIns="62225" bIns="31112" anchor="ctr"/>
          <a:lstStyle/>
          <a:p>
            <a:pPr algn="ctr" defTabSz="4081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9699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31" y="-161949"/>
            <a:ext cx="449472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itle Placeholder 1"/>
          <p:cNvSpPr>
            <a:spLocks noGrp="1"/>
          </p:cNvSpPr>
          <p:nvPr>
            <p:ph type="title"/>
          </p:nvPr>
        </p:nvSpPr>
        <p:spPr bwMode="auto">
          <a:xfrm>
            <a:off x="1288223" y="1033235"/>
            <a:ext cx="6685354" cy="447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2225" tIns="31112" rIns="62225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Subtítulo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divisor</a:t>
            </a:r>
            <a:br>
              <a:rPr lang="en-US" dirty="0"/>
            </a:br>
            <a:r>
              <a:rPr lang="en-US" dirty="0" err="1"/>
              <a:t>bem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387649" y="712576"/>
            <a:ext cx="504698" cy="0"/>
          </a:xfrm>
          <a:prstGeom prst="line">
            <a:avLst/>
          </a:prstGeom>
          <a:ln w="1143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</p:sldLayoutIdLst>
  <p:txStyles>
    <p:titleStyle>
      <a:lvl1pPr algn="l" defTabSz="311125" rtl="0" fontAlgn="base">
        <a:lnSpc>
          <a:spcPts val="7571"/>
        </a:lnSpc>
        <a:spcBef>
          <a:spcPct val="0"/>
        </a:spcBef>
        <a:spcAft>
          <a:spcPct val="0"/>
        </a:spcAft>
        <a:defRPr sz="8200" kern="1200">
          <a:solidFill>
            <a:schemeClr val="tx2"/>
          </a:solidFill>
          <a:latin typeface="Effra Light"/>
          <a:ea typeface="ＭＳ Ｐゴシック" charset="0"/>
          <a:cs typeface="Effra Light"/>
        </a:defRPr>
      </a:lvl1pPr>
      <a:lvl2pPr algn="l" defTabSz="311125" rtl="0" fontAlgn="base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4F"/>
          </a:solidFill>
          <a:latin typeface="Effra Light" charset="0"/>
          <a:ea typeface="ＭＳ Ｐゴシック" charset="0"/>
        </a:defRPr>
      </a:lvl2pPr>
      <a:lvl3pPr algn="l" defTabSz="311125" rtl="0" fontAlgn="base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4F"/>
          </a:solidFill>
          <a:latin typeface="Effra Light" charset="0"/>
          <a:ea typeface="ＭＳ Ｐゴシック" charset="0"/>
        </a:defRPr>
      </a:lvl3pPr>
      <a:lvl4pPr algn="l" defTabSz="311125" rtl="0" fontAlgn="base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4F"/>
          </a:solidFill>
          <a:latin typeface="Effra Light" charset="0"/>
          <a:ea typeface="ＭＳ Ｐゴシック" charset="0"/>
        </a:defRPr>
      </a:lvl4pPr>
      <a:lvl5pPr algn="l" defTabSz="311125" rtl="0" fontAlgn="base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4F"/>
          </a:solidFill>
          <a:latin typeface="Effra Light" charset="0"/>
          <a:ea typeface="ＭＳ Ｐゴシック" charset="0"/>
        </a:defRPr>
      </a:lvl5pPr>
      <a:lvl6pPr marL="311125" algn="l" defTabSz="311125" rtl="0" eaLnBrk="1" fontAlgn="base" hangingPunct="1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3B"/>
          </a:solidFill>
          <a:latin typeface="Effra Light" charset="0"/>
          <a:ea typeface="ＭＳ Ｐゴシック" charset="0"/>
        </a:defRPr>
      </a:lvl6pPr>
      <a:lvl7pPr marL="622249" algn="l" defTabSz="311125" rtl="0" eaLnBrk="1" fontAlgn="base" hangingPunct="1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3B"/>
          </a:solidFill>
          <a:latin typeface="Effra Light" charset="0"/>
          <a:ea typeface="ＭＳ Ｐゴシック" charset="0"/>
        </a:defRPr>
      </a:lvl7pPr>
      <a:lvl8pPr marL="933374" algn="l" defTabSz="311125" rtl="0" eaLnBrk="1" fontAlgn="base" hangingPunct="1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3B"/>
          </a:solidFill>
          <a:latin typeface="Effra Light" charset="0"/>
          <a:ea typeface="ＭＳ Ｐゴシック" charset="0"/>
        </a:defRPr>
      </a:lvl8pPr>
      <a:lvl9pPr marL="1244498" algn="l" defTabSz="311125" rtl="0" eaLnBrk="1" fontAlgn="base" hangingPunct="1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3B"/>
          </a:solidFill>
          <a:latin typeface="Effra Light" charset="0"/>
          <a:ea typeface="ＭＳ Ｐゴシック" charset="0"/>
        </a:defRPr>
      </a:lvl9pPr>
    </p:titleStyle>
    <p:bodyStyle>
      <a:lvl1pPr marL="233343" indent="-233343" algn="l" defTabSz="311125" rtl="0" fontAlgn="base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05577" indent="-194453" algn="l" defTabSz="311125" rtl="0" fontAlgn="base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77812" indent="-155562" algn="l" defTabSz="311125" rtl="0" fontAlgn="base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88936" indent="-155562" algn="l" defTabSz="311125" rtl="0" fontAlgn="base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00061" indent="-155562" algn="l" defTabSz="311125" rtl="0" fontAlgn="base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11185" indent="-155562" algn="l" defTabSz="311125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22310" indent="-155562" algn="l" defTabSz="311125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33435" indent="-155562" algn="l" defTabSz="311125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44559" indent="-155562" algn="l" defTabSz="311125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11125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22249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33374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44498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55623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6748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77872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88997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81639" tIns="40820" rIns="81639" bIns="40820" rtlCol="0" anchor="ctr">
            <a:normAutofit/>
          </a:bodyPr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81639" tIns="40820" rIns="81639" bIns="40820" rtlCol="0">
            <a:normAutofit/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81639" tIns="40820" rIns="81639" bIns="408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C2128-70CE-A446-9E09-EECC57498EDC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81639" tIns="40820" rIns="81639" bIns="408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81639" tIns="40820" rIns="81639" bIns="408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‹nº›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314717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  <p:sldLayoutId id="2147484220" r:id="rId12"/>
  </p:sldLayoutIdLst>
  <p:txStyles>
    <p:titleStyle>
      <a:lvl1pPr algn="ctr" defTabSz="408195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147" indent="-306147" algn="l" defTabSz="408195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317" indent="-255122" algn="l" defTabSz="408195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89" indent="-204098" algn="l" defTabSz="408195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684" indent="-204098" algn="l" defTabSz="408195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880" indent="-204098" algn="l" defTabSz="408195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075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71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66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61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95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91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86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82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77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73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68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64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tlyra/Dropbox%20LAB/Dropbox/CLIENTES/LEMANN/2018/Planejamento%20e%20BNCC%202018/Dia%20D/imagens/fundo.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tlyra/Dropbox%20LAB/Dropbox/CLIENTES/LEMANN/2018/Planejamento%20e%20BNCC%202018/Dia%20D/imagens/fundo.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2.emf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tlyra/Dropbox%20LAB/Dropbox/CLIENTES/LEMANN/2018/Planejamento%20e%20BNCC%202018/Dia%20D/imagens/fundo.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hyperlink" Target="http://basenacionalcomum.mec.gov.br/" TargetMode="External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fundo.png" descr="/Users/tlyra/Dropbox LAB/Dropbox/CLIENTES/LEMANN/2018/Planejamento e BNCC 2018/Dia D/imagens/fundo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21" cy="35002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alphaModFix amt="48000"/>
          </a:blip>
          <a:stretch>
            <a:fillRect/>
          </a:stretch>
        </p:blipFill>
        <p:spPr>
          <a:xfrm flipH="1" flipV="1">
            <a:off x="6746375" y="-1"/>
            <a:ext cx="2397624" cy="240663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36142" y="754426"/>
            <a:ext cx="7772400" cy="1102519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Leituras da BNCC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5210" y="2185772"/>
            <a:ext cx="6400800" cy="1314450"/>
          </a:xfrm>
        </p:spPr>
        <p:txBody>
          <a:bodyPr/>
          <a:lstStyle/>
          <a:p>
            <a:r>
              <a:rPr lang="pt-BR" dirty="0" smtClean="0"/>
              <a:t>Fernando Jaime González</a:t>
            </a:r>
            <a:endParaRPr lang="pt-BR" dirty="0"/>
          </a:p>
        </p:txBody>
      </p:sp>
      <p:pic>
        <p:nvPicPr>
          <p:cNvPr id="6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883" y="3500222"/>
            <a:ext cx="1196080" cy="10955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4084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PROCESSO DE ELABORAÇÃO DA BNCC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>
                <a:solidFill>
                  <a:srgbClr val="FFD413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68" y="751936"/>
            <a:ext cx="7090263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9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4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1217148" y="1574617"/>
            <a:ext cx="7754132" cy="189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200" dirty="0"/>
              <a:t>A Educação Física é o componente curricular que tematiza as práticas corporais em suas diversas formas de codificação e significação social, entendidas como manifestações das possibilidades expressivas dos sujeitos, produzidas por diversos grupos sociais no decorrer da história. </a:t>
            </a:r>
            <a:endParaRPr lang="pt-BR" sz="2200" dirty="0">
              <a:solidFill>
                <a:schemeClr val="dk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5836" y="1930359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5094" y="2146395"/>
            <a:ext cx="977430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spc="-3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5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Educação Física: Ensino Fundamental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146" y="593401"/>
            <a:ext cx="928459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FFD413"/>
                </a:solidFill>
              </a:rPr>
              <a:t>O que é?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2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288"/>
          <p:cNvSpPr/>
          <p:nvPr/>
        </p:nvSpPr>
        <p:spPr>
          <a:xfrm>
            <a:off x="2908" y="861585"/>
            <a:ext cx="9163641" cy="3259963"/>
          </a:xfrm>
          <a:prstGeom prst="rect">
            <a:avLst/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28702" y="1227095"/>
            <a:ext cx="304523" cy="304523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REFLITAM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>
                <a:solidFill>
                  <a:srgbClr val="FFD413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234"/>
          <p:cNvSpPr/>
          <p:nvPr/>
        </p:nvSpPr>
        <p:spPr>
          <a:xfrm>
            <a:off x="6810312" y="4188859"/>
            <a:ext cx="1871380" cy="249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0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COMPARTILHE SUAS RESPOSTAS</a:t>
            </a:r>
            <a:endParaRPr lang="pt-BR" sz="10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6706564" y="4169796"/>
            <a:ext cx="2012263" cy="268074"/>
          </a:xfrm>
          <a:prstGeom prst="rect">
            <a:avLst/>
          </a:prstGeom>
          <a:noFill/>
          <a:ln>
            <a:solidFill>
              <a:srgbClr val="092474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632" y="4263129"/>
            <a:ext cx="658575" cy="39460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434381" y="2206817"/>
            <a:ext cx="304523" cy="304523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34381" y="3172812"/>
            <a:ext cx="304523" cy="304523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288"/>
          <p:cNvSpPr/>
          <p:nvPr/>
        </p:nvSpPr>
        <p:spPr>
          <a:xfrm>
            <a:off x="304800" y="950351"/>
            <a:ext cx="7711440" cy="3259963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406400" marR="0" lvl="0" indent="-342900" rtl="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ts val="1800"/>
              <a:buFont typeface="+mj-lt"/>
              <a:buAutoNum type="alphaLcPeriod"/>
            </a:pPr>
            <a:r>
              <a:rPr lang="pt-B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Como vocês gostariam que fossem as pessoas </a:t>
            </a: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pt-B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seu município </a:t>
            </a: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daqui </a:t>
            </a:r>
            <a:r>
              <a:rPr lang="pt-B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20 </a:t>
            </a: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anos no que respeita ao universo das práticas corporais?</a:t>
            </a:r>
            <a:endParaRPr lang="pt-BR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6400" marR="0" lvl="0" indent="-342900" rtl="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ts val="1800"/>
              <a:buFont typeface="+mj-lt"/>
              <a:buAutoNum type="alphaLcPeriod"/>
            </a:pPr>
            <a:endParaRPr lang="pt-BR" dirty="0" smtClea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6400" marR="0" lvl="0" indent="-342900" rtl="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ts val="1800"/>
              <a:buFont typeface="+mj-lt"/>
              <a:buAutoNum type="alphaLcPeriod"/>
            </a:pP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pt-B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 deve ser proporcionado hoje às crianças e jovens </a:t>
            </a: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para que eles tenham a oportunidades de estabelecer uma relação positiva e criticas com as </a:t>
            </a:r>
            <a:r>
              <a:rPr lang="pt-BR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práticas corporais?</a:t>
            </a:r>
            <a:endParaRPr lang="pt-BR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6400" marR="0" lvl="0" indent="-342900" rtl="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ts val="1800"/>
              <a:buFont typeface="+mj-lt"/>
              <a:buAutoNum type="alphaLcPeriod"/>
            </a:pPr>
            <a:endParaRPr lang="pt-BR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6400" marR="0" lvl="0" indent="-342900" rtl="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ts val="1800"/>
              <a:buFont typeface="+mj-lt"/>
              <a:buAutoNum type="alphaLcPeriod"/>
            </a:pP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Como </a:t>
            </a:r>
            <a:r>
              <a:rPr lang="pt-B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BNCC, </a:t>
            </a:r>
            <a:r>
              <a:rPr lang="pt-B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 contexto da escola, pode ajudar </a:t>
            </a: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que os estudantes se transformem em  cidadão  instruídos no campo das práticas corporais? </a:t>
            </a:r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988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4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2505659" y="1574617"/>
            <a:ext cx="5076899" cy="189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dirty="0"/>
              <a:t>Compreender a origem da cultura corporal de movimento e seus vínculos com a organização da vida coletiva e individual</a:t>
            </a:r>
            <a:r>
              <a:rPr lang="pt-BR" sz="2000" dirty="0" smtClean="0"/>
              <a:t>.</a:t>
            </a:r>
            <a:endParaRPr lang="pt-BR" sz="2000" dirty="0">
              <a:solidFill>
                <a:schemeClr val="dk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91837" y="2146395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91095" y="2362431"/>
            <a:ext cx="977430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spc="-300" dirty="0" smtClean="0">
                <a:solidFill>
                  <a:schemeClr val="bg1"/>
                </a:solidFill>
              </a:rPr>
              <a:t>1</a:t>
            </a:r>
            <a:endParaRPr lang="pt-BR" sz="6000" b="1" spc="-300" dirty="0">
              <a:solidFill>
                <a:schemeClr val="bg1"/>
              </a:solidFill>
            </a:endParaRPr>
          </a:p>
        </p:txBody>
      </p:sp>
      <p:sp>
        <p:nvSpPr>
          <p:cNvPr id="15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Educação Física: Ensino Fundamental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146" y="593401"/>
            <a:ext cx="2782813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D413"/>
                </a:solidFill>
              </a:rPr>
              <a:t>As 10 competências </a:t>
            </a:r>
            <a:r>
              <a:rPr lang="pt-BR" dirty="0" smtClean="0">
                <a:solidFill>
                  <a:srgbClr val="FFD413"/>
                </a:solidFill>
              </a:rPr>
              <a:t>específicas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06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4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2505659" y="1574617"/>
            <a:ext cx="5076899" cy="189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dirty="0"/>
              <a:t>Planejar e empregar estratégias para resolver desafios e aumentar as possibilidades de aprendizagem das práticas corporais, além de se envolver no processo de ampliação do acervo cultural nesse campo</a:t>
            </a:r>
            <a:endParaRPr lang="pt-BR" sz="2000" dirty="0">
              <a:solidFill>
                <a:schemeClr val="dk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91837" y="2146395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91095" y="2362431"/>
            <a:ext cx="977430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spc="-3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Educação Física: Ensino Fundamental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146" y="593401"/>
            <a:ext cx="2782813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D413"/>
                </a:solidFill>
              </a:rPr>
              <a:t>As 10 competências </a:t>
            </a:r>
            <a:r>
              <a:rPr lang="pt-BR" dirty="0" smtClean="0">
                <a:solidFill>
                  <a:srgbClr val="FFD413"/>
                </a:solidFill>
              </a:rPr>
              <a:t>específicas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1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4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2505659" y="1574617"/>
            <a:ext cx="5076899" cy="189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dirty="0"/>
              <a:t>Refletir, criticamente, sobre as relações entre a realização das práticas corporais e os processos de saúde/doença, inclusive no contexto das atividades laborais.</a:t>
            </a:r>
            <a:endParaRPr lang="pt-BR" sz="2000" dirty="0">
              <a:solidFill>
                <a:schemeClr val="dk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91837" y="2146395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91095" y="2362431"/>
            <a:ext cx="977430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spc="-300" dirty="0" smtClean="0">
                <a:solidFill>
                  <a:schemeClr val="bg1"/>
                </a:solidFill>
              </a:rPr>
              <a:t>3</a:t>
            </a:r>
            <a:endParaRPr lang="pt-BR" sz="6000" b="1" spc="-300" dirty="0">
              <a:solidFill>
                <a:schemeClr val="bg1"/>
              </a:solidFill>
            </a:endParaRPr>
          </a:p>
        </p:txBody>
      </p:sp>
      <p:sp>
        <p:nvSpPr>
          <p:cNvPr id="15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Educação Física: Ensino Fundamental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146" y="593401"/>
            <a:ext cx="2782813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D413"/>
                </a:solidFill>
              </a:rPr>
              <a:t>As 10 competências </a:t>
            </a:r>
            <a:r>
              <a:rPr lang="pt-BR" dirty="0" smtClean="0">
                <a:solidFill>
                  <a:srgbClr val="FFD413"/>
                </a:solidFill>
              </a:rPr>
              <a:t>específicas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4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2505659" y="1574617"/>
            <a:ext cx="5076899" cy="189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dirty="0"/>
              <a:t>Identificar a multiplicidade de padrões de desempenho, saúde, beleza e estética corporal, analisando, criticamente, os modelos disseminados na mídia e discutir posturas consumistas e </a:t>
            </a:r>
            <a:r>
              <a:rPr lang="pt-BR" sz="2000" dirty="0" smtClean="0"/>
              <a:t>preconceituosas.</a:t>
            </a:r>
            <a:endParaRPr lang="pt-BR" sz="2000" dirty="0">
              <a:solidFill>
                <a:schemeClr val="dk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91837" y="2146395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91095" y="2362431"/>
            <a:ext cx="977430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spc="-300" dirty="0" smtClean="0">
                <a:solidFill>
                  <a:schemeClr val="bg1"/>
                </a:solidFill>
              </a:rPr>
              <a:t>4</a:t>
            </a:r>
            <a:endParaRPr lang="pt-BR" sz="6000" b="1" spc="-300" dirty="0">
              <a:solidFill>
                <a:schemeClr val="bg1"/>
              </a:solidFill>
            </a:endParaRPr>
          </a:p>
        </p:txBody>
      </p:sp>
      <p:sp>
        <p:nvSpPr>
          <p:cNvPr id="15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Educação Física: Ensino Fundamental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146" y="593401"/>
            <a:ext cx="2782813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D413"/>
                </a:solidFill>
              </a:rPr>
              <a:t>As 10 competências </a:t>
            </a:r>
            <a:r>
              <a:rPr lang="pt-BR" dirty="0" smtClean="0">
                <a:solidFill>
                  <a:srgbClr val="FFD413"/>
                </a:solidFill>
              </a:rPr>
              <a:t>específicas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43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4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2505659" y="1574617"/>
            <a:ext cx="5076899" cy="189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dirty="0"/>
              <a:t>Identificar as formas de produção dos preconceitos, compreender seus efeitos e combater posicionamentos discriminatórios em relação às práticas corporais e aos seus participantes.</a:t>
            </a:r>
            <a:endParaRPr lang="pt-BR" sz="2000" dirty="0">
              <a:solidFill>
                <a:schemeClr val="dk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91837" y="2146395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91095" y="2362431"/>
            <a:ext cx="977430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spc="-3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5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Educação Física: Ensino Fundamental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146" y="593401"/>
            <a:ext cx="2782813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D413"/>
                </a:solidFill>
              </a:rPr>
              <a:t>As 10 competências </a:t>
            </a:r>
            <a:r>
              <a:rPr lang="pt-BR" dirty="0" smtClean="0">
                <a:solidFill>
                  <a:srgbClr val="FFD413"/>
                </a:solidFill>
              </a:rPr>
              <a:t>específicas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4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4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2505659" y="1574617"/>
            <a:ext cx="5076899" cy="189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dirty="0"/>
              <a:t>Interpretar e recriar os valores, os sentidos e os significados atribuídos às diferentes práticas corporais, bem como aos sujeitos que delas participam.</a:t>
            </a:r>
            <a:endParaRPr lang="pt-BR" sz="2000" dirty="0">
              <a:solidFill>
                <a:schemeClr val="dk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91837" y="2146395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91095" y="2362431"/>
            <a:ext cx="977430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spc="-300" dirty="0" smtClean="0">
                <a:solidFill>
                  <a:schemeClr val="bg1"/>
                </a:solidFill>
              </a:rPr>
              <a:t>6</a:t>
            </a:r>
            <a:endParaRPr lang="pt-BR" sz="6000" b="1" spc="-300" dirty="0">
              <a:solidFill>
                <a:schemeClr val="bg1"/>
              </a:solidFill>
            </a:endParaRPr>
          </a:p>
        </p:txBody>
      </p:sp>
      <p:sp>
        <p:nvSpPr>
          <p:cNvPr id="15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Educação Física: Ensino Fundamental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146" y="593401"/>
            <a:ext cx="2782813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D413"/>
                </a:solidFill>
              </a:rPr>
              <a:t>As 10 competências </a:t>
            </a:r>
            <a:r>
              <a:rPr lang="pt-BR" dirty="0" smtClean="0">
                <a:solidFill>
                  <a:srgbClr val="FFD413"/>
                </a:solidFill>
              </a:rPr>
              <a:t>específicas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91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4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2505659" y="1574617"/>
            <a:ext cx="5076899" cy="189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dirty="0"/>
              <a:t>Reconhecer as práticas corporais como elementos constitutivos da identidade cultural dos povos e grupos.</a:t>
            </a:r>
            <a:endParaRPr lang="pt-BR" sz="2000" dirty="0">
              <a:solidFill>
                <a:schemeClr val="dk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91837" y="2146395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91095" y="2362431"/>
            <a:ext cx="977430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spc="-3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5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Educação Física: Ensino Fundamental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146" y="593401"/>
            <a:ext cx="2782813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D413"/>
                </a:solidFill>
              </a:rPr>
              <a:t>As 10 competências </a:t>
            </a:r>
            <a:r>
              <a:rPr lang="pt-BR" dirty="0" smtClean="0">
                <a:solidFill>
                  <a:srgbClr val="FFD413"/>
                </a:solidFill>
              </a:rPr>
              <a:t>específicas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41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4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2505659" y="1574617"/>
            <a:ext cx="5076899" cy="189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dirty="0"/>
              <a:t>Usufruir das práticas corporais de forma autônoma para potencializar o envolvimento em contextos de lazer, ampliar as redes de sociabilidade e a promoção da saúde.</a:t>
            </a:r>
            <a:endParaRPr lang="pt-BR" sz="2000" dirty="0">
              <a:solidFill>
                <a:schemeClr val="dk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91837" y="2146395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91095" y="2362431"/>
            <a:ext cx="977430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spc="-300" dirty="0" smtClean="0">
                <a:solidFill>
                  <a:schemeClr val="bg1"/>
                </a:solidFill>
              </a:rPr>
              <a:t>8</a:t>
            </a:r>
            <a:endParaRPr lang="pt-BR" sz="6000" b="1" spc="-300" dirty="0">
              <a:solidFill>
                <a:schemeClr val="bg1"/>
              </a:solidFill>
            </a:endParaRPr>
          </a:p>
        </p:txBody>
      </p:sp>
      <p:sp>
        <p:nvSpPr>
          <p:cNvPr id="15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Educação Física: Ensino Fundamental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146" y="593401"/>
            <a:ext cx="2782813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D413"/>
                </a:solidFill>
              </a:rPr>
              <a:t>As 10 competências </a:t>
            </a:r>
            <a:r>
              <a:rPr lang="pt-BR" dirty="0" smtClean="0">
                <a:solidFill>
                  <a:srgbClr val="FFD413"/>
                </a:solidFill>
              </a:rPr>
              <a:t>específicas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13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033462"/>
            <a:ext cx="4267200" cy="3076575"/>
          </a:xfrm>
          <a:prstGeom prst="rect">
            <a:avLst/>
          </a:prstGeom>
        </p:spPr>
      </p:pic>
      <p:sp>
        <p:nvSpPr>
          <p:cNvPr id="3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128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4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2505659" y="1574617"/>
            <a:ext cx="5076899" cy="189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dirty="0"/>
              <a:t>Reconhecer o acesso às práticas corporais como direito do cidadão, propondo e produzindo alternativas para sua realização no contexto </a:t>
            </a:r>
            <a:r>
              <a:rPr lang="pt-BR" sz="2000" dirty="0" smtClean="0"/>
              <a:t>comunitário.</a:t>
            </a:r>
            <a:endParaRPr lang="pt-BR" sz="2000" dirty="0">
              <a:solidFill>
                <a:schemeClr val="dk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91837" y="2146395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91095" y="2362431"/>
            <a:ext cx="977430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spc="-3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5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Educação Física: Ensino Fundamental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146" y="593401"/>
            <a:ext cx="2782813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D413"/>
                </a:solidFill>
              </a:rPr>
              <a:t>As 10 competências </a:t>
            </a:r>
            <a:r>
              <a:rPr lang="pt-BR" dirty="0" smtClean="0">
                <a:solidFill>
                  <a:srgbClr val="FFD413"/>
                </a:solidFill>
              </a:rPr>
              <a:t>específicas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4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2505659" y="1574617"/>
            <a:ext cx="5076899" cy="189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dirty="0"/>
              <a:t>Experimentar, desfrutar, apreciar e criar diferentes brincadeiras, jogos, danças, ginásticas, esportes, lutas e práticas corporais de aventura, valorizando o trabalho coletivo e o protagonismo.</a:t>
            </a:r>
            <a:endParaRPr lang="pt-BR" sz="2000" dirty="0">
              <a:solidFill>
                <a:schemeClr val="dk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91837" y="2146395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91095" y="2362431"/>
            <a:ext cx="977430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spc="-300" dirty="0" smtClean="0">
                <a:solidFill>
                  <a:schemeClr val="bg1"/>
                </a:solidFill>
              </a:rPr>
              <a:t>10</a:t>
            </a:r>
            <a:endParaRPr lang="pt-BR" sz="6000" b="1" spc="-300" dirty="0">
              <a:solidFill>
                <a:schemeClr val="bg1"/>
              </a:solidFill>
            </a:endParaRPr>
          </a:p>
        </p:txBody>
      </p:sp>
      <p:sp>
        <p:nvSpPr>
          <p:cNvPr id="15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Educação Física: Ensino Fundamental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146" y="593401"/>
            <a:ext cx="2782813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D413"/>
                </a:solidFill>
              </a:rPr>
              <a:t>As 10 competências </a:t>
            </a:r>
            <a:r>
              <a:rPr lang="pt-BR" dirty="0" smtClean="0">
                <a:solidFill>
                  <a:srgbClr val="FFD413"/>
                </a:solidFill>
              </a:rPr>
              <a:t>específicas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18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88"/>
          <p:cNvSpPr/>
          <p:nvPr/>
        </p:nvSpPr>
        <p:spPr>
          <a:xfrm>
            <a:off x="2908" y="1053306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4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1253294" y="1173104"/>
            <a:ext cx="7240465" cy="303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b="1" dirty="0"/>
              <a:t>P</a:t>
            </a:r>
            <a:r>
              <a:rPr lang="pt-BR" sz="2000" b="1" dirty="0" smtClean="0"/>
              <a:t>ráticas corporais</a:t>
            </a:r>
            <a:r>
              <a:rPr lang="pt-BR" sz="2000" dirty="0" smtClean="0"/>
              <a:t>, caracterizadas por,</a:t>
            </a:r>
            <a:r>
              <a:rPr lang="pt-BR" sz="2000" dirty="0"/>
              <a:t> </a:t>
            </a:r>
            <a:r>
              <a:rPr lang="pt-BR" sz="2000" b="1" dirty="0"/>
              <a:t>movimento corporal</a:t>
            </a:r>
            <a:r>
              <a:rPr lang="pt-BR" sz="2000" dirty="0"/>
              <a:t> como elemento essencial; </a:t>
            </a:r>
            <a:r>
              <a:rPr lang="pt-BR" sz="2000" b="1" dirty="0"/>
              <a:t>organização interna</a:t>
            </a:r>
            <a:r>
              <a:rPr lang="pt-BR" sz="2000" dirty="0"/>
              <a:t> (de maior ou menor grau), pautada por uma lógica específica; e </a:t>
            </a:r>
            <a:r>
              <a:rPr lang="pt-BR" sz="2000" b="1" dirty="0"/>
              <a:t>produto cultural</a:t>
            </a:r>
            <a:r>
              <a:rPr lang="pt-BR" sz="2000" dirty="0"/>
              <a:t> vinculado com o lazer/entretenimento e/ ou o cuidado com o corpo e a saúde.</a:t>
            </a:r>
            <a:endParaRPr lang="pt-BR" sz="2000" dirty="0">
              <a:solidFill>
                <a:schemeClr val="dk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0128" y="2142626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2250" y="2368815"/>
            <a:ext cx="977430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spc="-3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5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Educação Física: Ensino Fundamental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146" y="593401"/>
            <a:ext cx="2330382" cy="294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FFD413"/>
                </a:solidFill>
              </a:rPr>
              <a:t>Objetos de conhecimento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27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88"/>
          <p:cNvSpPr/>
          <p:nvPr/>
        </p:nvSpPr>
        <p:spPr>
          <a:xfrm>
            <a:off x="2908" y="1053306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4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1253294" y="1173104"/>
            <a:ext cx="7166394" cy="303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b="1" dirty="0"/>
              <a:t>P</a:t>
            </a:r>
            <a:r>
              <a:rPr lang="pt-BR" sz="2000" b="1" dirty="0" smtClean="0"/>
              <a:t>ráticas corporais:</a:t>
            </a:r>
          </a:p>
          <a:p>
            <a:pPr marL="893763"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/>
              <a:t>-    </a:t>
            </a:r>
            <a:r>
              <a:rPr lang="pt-BR" sz="2000" dirty="0" smtClean="0"/>
              <a:t>Brincadeiras e Jogos;</a:t>
            </a:r>
          </a:p>
          <a:p>
            <a:pPr marL="1008063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2000" dirty="0" smtClean="0">
                <a:solidFill>
                  <a:schemeClr val="dk1"/>
                </a:solidFill>
              </a:rPr>
              <a:t>Esportes</a:t>
            </a:r>
          </a:p>
          <a:p>
            <a:pPr marL="1008063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2000" dirty="0" smtClean="0">
                <a:solidFill>
                  <a:schemeClr val="dk1"/>
                </a:solidFill>
              </a:rPr>
              <a:t>Danças</a:t>
            </a:r>
          </a:p>
          <a:p>
            <a:pPr marL="1008063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2000" dirty="0">
                <a:solidFill>
                  <a:schemeClr val="dk1"/>
                </a:solidFill>
              </a:rPr>
              <a:t>Ginásticas </a:t>
            </a:r>
            <a:r>
              <a:rPr lang="pt-BR" sz="2000" dirty="0" smtClean="0">
                <a:solidFill>
                  <a:schemeClr val="dk1"/>
                </a:solidFill>
              </a:rPr>
              <a:t>(a) </a:t>
            </a:r>
            <a:r>
              <a:rPr lang="pt-BR" sz="2000" dirty="0">
                <a:solidFill>
                  <a:schemeClr val="dk1"/>
                </a:solidFill>
              </a:rPr>
              <a:t>geral; (b) </a:t>
            </a:r>
            <a:r>
              <a:rPr lang="pt-BR" sz="2000" dirty="0" smtClean="0">
                <a:solidFill>
                  <a:schemeClr val="dk1"/>
                </a:solidFill>
              </a:rPr>
              <a:t>de </a:t>
            </a:r>
            <a:r>
              <a:rPr lang="pt-BR" sz="2000" dirty="0">
                <a:solidFill>
                  <a:schemeClr val="dk1"/>
                </a:solidFill>
              </a:rPr>
              <a:t>condicionamento físico; e (c</a:t>
            </a:r>
            <a:r>
              <a:rPr lang="pt-BR" sz="2000" dirty="0" smtClean="0">
                <a:solidFill>
                  <a:schemeClr val="dk1"/>
                </a:solidFill>
              </a:rPr>
              <a:t>) </a:t>
            </a:r>
            <a:r>
              <a:rPr lang="pt-BR" sz="2000" dirty="0">
                <a:solidFill>
                  <a:schemeClr val="dk1"/>
                </a:solidFill>
              </a:rPr>
              <a:t>de conscientização corporal.</a:t>
            </a:r>
            <a:endParaRPr lang="pt-BR" sz="2000" dirty="0" smtClean="0">
              <a:solidFill>
                <a:schemeClr val="dk1"/>
              </a:solidFill>
            </a:endParaRPr>
          </a:p>
          <a:p>
            <a:pPr marL="1008063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2000" dirty="0" smtClean="0">
                <a:solidFill>
                  <a:schemeClr val="dk1"/>
                </a:solidFill>
              </a:rPr>
              <a:t>Lutas</a:t>
            </a:r>
          </a:p>
          <a:p>
            <a:pPr marL="1008063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2000" dirty="0" smtClean="0">
                <a:solidFill>
                  <a:schemeClr val="dk1"/>
                </a:solidFill>
              </a:rPr>
              <a:t>Práticas corporais de aventuras (</a:t>
            </a:r>
          </a:p>
          <a:p>
            <a:pPr marL="1008063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pt-BR" sz="2000" dirty="0">
              <a:solidFill>
                <a:schemeClr val="dk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0128" y="2142626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9386" y="2358662"/>
            <a:ext cx="977430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spc="-300" dirty="0" smtClean="0">
                <a:solidFill>
                  <a:schemeClr val="bg1"/>
                </a:solidFill>
              </a:rPr>
              <a:t>D</a:t>
            </a:r>
            <a:endParaRPr lang="pt-BR" sz="6000" b="1" spc="-300" dirty="0">
              <a:solidFill>
                <a:schemeClr val="bg1"/>
              </a:solidFill>
            </a:endParaRPr>
          </a:p>
        </p:txBody>
      </p:sp>
      <p:sp>
        <p:nvSpPr>
          <p:cNvPr id="15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Educação Física: Ensino Fundamental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146" y="593401"/>
            <a:ext cx="2330382" cy="294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FFD413"/>
                </a:solidFill>
              </a:rPr>
              <a:t>Objetos de conhecimento</a:t>
            </a:r>
            <a:endParaRPr lang="en-US" dirty="0">
              <a:solidFill>
                <a:srgbClr val="FFD413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 rot="20160468" flipH="1">
            <a:off x="5579849" y="2362347"/>
            <a:ext cx="2470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tx2"/>
                </a:solidFill>
              </a:rPr>
              <a:t>Atividades aquáticas</a:t>
            </a:r>
            <a:endParaRPr lang="pt-BR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87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88"/>
          <p:cNvSpPr/>
          <p:nvPr/>
        </p:nvSpPr>
        <p:spPr>
          <a:xfrm>
            <a:off x="2908" y="1053306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4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1253294" y="1173104"/>
            <a:ext cx="5129313" cy="303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893763"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b="1" dirty="0" smtClean="0"/>
              <a:t>-  </a:t>
            </a:r>
            <a:r>
              <a:rPr lang="pt-BR" sz="2000" dirty="0">
                <a:solidFill>
                  <a:schemeClr val="dk1"/>
                </a:solidFill>
              </a:rPr>
              <a:t>  Experimentação</a:t>
            </a:r>
          </a:p>
          <a:p>
            <a:pPr marL="1008063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2000" dirty="0" smtClean="0">
                <a:solidFill>
                  <a:schemeClr val="dk1"/>
                </a:solidFill>
              </a:rPr>
              <a:t>Uso e apropriação</a:t>
            </a:r>
            <a:endParaRPr lang="pt-BR" sz="2000" dirty="0">
              <a:solidFill>
                <a:schemeClr val="dk1"/>
              </a:solidFill>
            </a:endParaRPr>
          </a:p>
          <a:p>
            <a:pPr marL="1008063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2000" dirty="0">
                <a:solidFill>
                  <a:schemeClr val="dk1"/>
                </a:solidFill>
              </a:rPr>
              <a:t>Fruição</a:t>
            </a:r>
          </a:p>
          <a:p>
            <a:pPr marL="1008063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2000" dirty="0">
                <a:solidFill>
                  <a:schemeClr val="dk1"/>
                </a:solidFill>
              </a:rPr>
              <a:t>Reflexão sobre a ação</a:t>
            </a:r>
          </a:p>
          <a:p>
            <a:pPr marL="1008063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2000" dirty="0">
                <a:solidFill>
                  <a:schemeClr val="dk1"/>
                </a:solidFill>
              </a:rPr>
              <a:t>Construção de valores</a:t>
            </a:r>
          </a:p>
          <a:p>
            <a:pPr marL="1008063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2000" dirty="0">
                <a:solidFill>
                  <a:schemeClr val="dk1"/>
                </a:solidFill>
              </a:rPr>
              <a:t>Análise</a:t>
            </a:r>
          </a:p>
          <a:p>
            <a:pPr marL="1008063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2000" dirty="0" smtClean="0">
                <a:solidFill>
                  <a:schemeClr val="dk1"/>
                </a:solidFill>
              </a:rPr>
              <a:t>Compreensão</a:t>
            </a:r>
          </a:p>
          <a:p>
            <a:pPr marL="1008063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2000" dirty="0"/>
              <a:t>Protagonismo </a:t>
            </a:r>
            <a:r>
              <a:rPr lang="pt-BR" sz="2000" dirty="0" smtClean="0"/>
              <a:t>comunitário</a:t>
            </a:r>
            <a:endParaRPr lang="pt-BR" sz="2000" dirty="0">
              <a:solidFill>
                <a:schemeClr val="dk1"/>
              </a:solidFill>
            </a:endParaRPr>
          </a:p>
          <a:p>
            <a:pPr marL="1008063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pt-BR" sz="2400" dirty="0">
              <a:solidFill>
                <a:schemeClr val="dk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0128" y="2142626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1189" y="2421966"/>
            <a:ext cx="977430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spc="-300" dirty="0" smtClean="0">
                <a:solidFill>
                  <a:schemeClr val="bg1"/>
                </a:solidFill>
              </a:rPr>
              <a:t>E</a:t>
            </a:r>
            <a:endParaRPr lang="pt-BR" sz="6000" b="1" spc="-300" dirty="0">
              <a:solidFill>
                <a:schemeClr val="bg1"/>
              </a:solidFill>
            </a:endParaRPr>
          </a:p>
        </p:txBody>
      </p:sp>
      <p:sp>
        <p:nvSpPr>
          <p:cNvPr id="15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Educação Física: Ensino Fundamental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146" y="593401"/>
            <a:ext cx="2205027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FFD413"/>
                </a:solidFill>
              </a:rPr>
              <a:t>Dimensões do conteúdo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2"/>
            <a:ext cx="9143999" cy="4736768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86082" y="2055311"/>
            <a:ext cx="4957918" cy="593200"/>
          </a:xfrm>
          <a:prstGeom prst="rect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53609" y="2151825"/>
            <a:ext cx="4519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b="1" dirty="0" smtClean="0">
                <a:solidFill>
                  <a:srgbClr val="FFD413"/>
                </a:solidFill>
              </a:rPr>
              <a:t>É a formação docente?</a:t>
            </a:r>
            <a:endParaRPr lang="en-US" sz="2400" b="1" dirty="0">
              <a:solidFill>
                <a:srgbClr val="FFD413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5171" y="1309581"/>
            <a:ext cx="2136214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40000" b="1" dirty="0" smtClean="0">
                <a:solidFill>
                  <a:schemeClr val="bg1"/>
                </a:solidFill>
              </a:rPr>
              <a:t>5</a:t>
            </a:r>
            <a:endParaRPr lang="pt-BR" sz="40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8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88"/>
          <p:cNvSpPr/>
          <p:nvPr/>
        </p:nvSpPr>
        <p:spPr>
          <a:xfrm>
            <a:off x="0" y="924687"/>
            <a:ext cx="9144000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 flipV="1">
            <a:off x="1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419688" y="12607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5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8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Desafios para a formação profissional: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163"/>
          <p:cNvSpPr/>
          <p:nvPr/>
        </p:nvSpPr>
        <p:spPr>
          <a:xfrm>
            <a:off x="754944" y="1178451"/>
            <a:ext cx="2989581" cy="570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Formação Docente Inicial</a:t>
            </a:r>
            <a:endParaRPr lang="pt-BR" sz="20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Shape 163"/>
          <p:cNvSpPr/>
          <p:nvPr/>
        </p:nvSpPr>
        <p:spPr>
          <a:xfrm>
            <a:off x="4912855" y="1178451"/>
            <a:ext cx="3678079" cy="570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Formação Docente Continuada</a:t>
            </a:r>
            <a:endParaRPr lang="pt-BR" sz="14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4499468" y="1463675"/>
            <a:ext cx="0" cy="2391165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682802" y="1685738"/>
            <a:ext cx="2682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- Desconstrução</a:t>
            </a:r>
            <a:endParaRPr lang="pt-BR" sz="2000" dirty="0"/>
          </a:p>
        </p:txBody>
      </p:sp>
      <p:sp>
        <p:nvSpPr>
          <p:cNvPr id="37" name="CaixaDeTexto 36"/>
          <p:cNvSpPr txBox="1"/>
          <p:nvPr/>
        </p:nvSpPr>
        <p:spPr>
          <a:xfrm>
            <a:off x="682802" y="2272355"/>
            <a:ext cx="2682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- Construção</a:t>
            </a:r>
            <a:endParaRPr lang="pt-BR" sz="2000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682802" y="2771308"/>
            <a:ext cx="2682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- </a:t>
            </a:r>
            <a:r>
              <a:rPr lang="pt-BR" sz="2000" dirty="0" err="1" smtClean="0"/>
              <a:t>Re-Construção</a:t>
            </a:r>
            <a:endParaRPr lang="pt-BR" sz="2000" dirty="0"/>
          </a:p>
        </p:txBody>
      </p:sp>
      <p:sp>
        <p:nvSpPr>
          <p:cNvPr id="39" name="CaixaDeTexto 38"/>
          <p:cNvSpPr txBox="1"/>
          <p:nvPr/>
        </p:nvSpPr>
        <p:spPr>
          <a:xfrm>
            <a:off x="4786512" y="1638083"/>
            <a:ext cx="2682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- Formação em serviço</a:t>
            </a:r>
            <a:endParaRPr lang="pt-BR" sz="2000" dirty="0"/>
          </a:p>
        </p:txBody>
      </p:sp>
      <p:sp>
        <p:nvSpPr>
          <p:cNvPr id="40" name="CaixaDeTexto 39"/>
          <p:cNvSpPr txBox="1"/>
          <p:nvPr/>
        </p:nvSpPr>
        <p:spPr>
          <a:xfrm>
            <a:off x="4786512" y="2224700"/>
            <a:ext cx="340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- Pesquisa-ação e colaborativa</a:t>
            </a:r>
            <a:endParaRPr lang="pt-BR" sz="2000" dirty="0"/>
          </a:p>
        </p:txBody>
      </p:sp>
      <p:sp>
        <p:nvSpPr>
          <p:cNvPr id="41" name="CaixaDeTexto 40"/>
          <p:cNvSpPr txBox="1"/>
          <p:nvPr/>
        </p:nvSpPr>
        <p:spPr>
          <a:xfrm>
            <a:off x="4786512" y="2723653"/>
            <a:ext cx="2682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- Longo prazo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62342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" y="2"/>
            <a:ext cx="9143999" cy="4736768"/>
          </a:xfrm>
          <a:prstGeom prst="rect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895270" y="383227"/>
            <a:ext cx="56081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Os documentos curriculares deveriam funcionar como </a:t>
            </a:r>
            <a:r>
              <a:rPr lang="pt-BR" sz="2800" dirty="0">
                <a:solidFill>
                  <a:schemeClr val="bg1"/>
                </a:solidFill>
              </a:rPr>
              <a:t>um guia de estudo e não </a:t>
            </a:r>
            <a:r>
              <a:rPr lang="pt-BR" sz="2800" dirty="0" smtClean="0">
                <a:solidFill>
                  <a:schemeClr val="bg1"/>
                </a:solidFill>
              </a:rPr>
              <a:t>como um </a:t>
            </a:r>
            <a:r>
              <a:rPr lang="pt-BR" sz="2800" dirty="0">
                <a:solidFill>
                  <a:schemeClr val="bg1"/>
                </a:solidFill>
              </a:rPr>
              <a:t>manual de </a:t>
            </a:r>
            <a:r>
              <a:rPr lang="pt-BR" sz="2800" dirty="0" smtClean="0">
                <a:solidFill>
                  <a:schemeClr val="bg1"/>
                </a:solidFill>
              </a:rPr>
              <a:t>instruções. É dizer, não deveriam ser entendidos como o fim </a:t>
            </a:r>
            <a:r>
              <a:rPr lang="pt-BR" sz="2800" dirty="0">
                <a:solidFill>
                  <a:schemeClr val="bg1"/>
                </a:solidFill>
              </a:rPr>
              <a:t>da linha, e sim </a:t>
            </a:r>
            <a:r>
              <a:rPr lang="pt-BR" sz="2800" dirty="0" smtClean="0">
                <a:solidFill>
                  <a:schemeClr val="bg1"/>
                </a:solidFill>
              </a:rPr>
              <a:t>um </a:t>
            </a:r>
            <a:r>
              <a:rPr lang="pt-BR" sz="2800" dirty="0">
                <a:solidFill>
                  <a:schemeClr val="bg1"/>
                </a:solidFill>
              </a:rPr>
              <a:t>ponto de partida de uma</a:t>
            </a:r>
          </a:p>
          <a:p>
            <a:pPr algn="ctr"/>
            <a:r>
              <a:rPr lang="pt-BR" sz="2800" dirty="0">
                <a:solidFill>
                  <a:schemeClr val="bg1"/>
                </a:solidFill>
              </a:rPr>
              <a:t>série de discussões sobre o que deve ser </a:t>
            </a:r>
            <a:r>
              <a:rPr lang="pt-BR" sz="2800" dirty="0" smtClean="0">
                <a:solidFill>
                  <a:schemeClr val="bg1"/>
                </a:solidFill>
              </a:rPr>
              <a:t>ensinado em </a:t>
            </a:r>
            <a:r>
              <a:rPr lang="pt-BR" sz="2800" dirty="0">
                <a:solidFill>
                  <a:schemeClr val="bg1"/>
                </a:solidFill>
              </a:rPr>
              <a:t>Educação Física na </a:t>
            </a:r>
            <a:r>
              <a:rPr lang="pt-BR" sz="2800" dirty="0" smtClean="0">
                <a:solidFill>
                  <a:schemeClr val="bg1"/>
                </a:solidFill>
              </a:rPr>
              <a:t>escola (González &amp; Fraga, 2009)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6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" y="2"/>
            <a:ext cx="9143999" cy="4736768"/>
          </a:xfrm>
          <a:prstGeom prst="rect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75402" y="1985580"/>
            <a:ext cx="9077161" cy="1035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D413"/>
                </a:solidFill>
              </a:rPr>
              <a:t>Fernando Jaime González</a:t>
            </a:r>
          </a:p>
          <a:p>
            <a: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FFD413"/>
              </a:solidFill>
            </a:endParaRPr>
          </a:p>
          <a:p>
            <a: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D413"/>
                </a:solidFill>
              </a:rPr>
              <a:t>fjg@unijui.edu.br</a:t>
            </a:r>
            <a:endParaRPr lang="en-US" sz="2400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8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PROCESSO DE ELABORAÇÃO DA BNCC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>
                <a:solidFill>
                  <a:srgbClr val="FFD413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460" y="757014"/>
            <a:ext cx="5277660" cy="352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7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PROCESSO DE ELABORAÇÃO DA BNCC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>
                <a:solidFill>
                  <a:srgbClr val="FFD413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A imagem pode conter: uma ou mais pessoas e Ã¡rea inter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64" y="808085"/>
            <a:ext cx="4277043" cy="242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imagem pode conter: 14 pessoas, incluindo JoÃ£o Manoel De Faro Neto Manoel, Margarete Schlatter, Fernando Jaime GonzÃ¡lez e Suraya Cristina Darido, pessoas sorrindo, Ã¡rea inter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444" y="1588239"/>
            <a:ext cx="4229580" cy="280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39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flipV="1">
            <a:off x="1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419688" y="12607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>
                <a:solidFill>
                  <a:srgbClr val="FFD413"/>
                </a:solidFill>
              </a:rPr>
              <a:t>1</a:t>
            </a:r>
          </a:p>
        </p:txBody>
      </p:sp>
      <p:sp>
        <p:nvSpPr>
          <p:cNvPr id="8" name="Shape 140"/>
          <p:cNvSpPr txBox="1"/>
          <p:nvPr/>
        </p:nvSpPr>
        <p:spPr>
          <a:xfrm>
            <a:off x="267871" y="372995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u="sng" spc="-15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 QUE  MUDOU NO PROCESSO DE ELABORAÇÃO DA BNCC?</a:t>
            </a:r>
            <a:endParaRPr lang="pt-BR" sz="2800" u="sng" spc="-15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Shape 164" descr="Resultado de imagem para base nacional comum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55491" y="1415854"/>
            <a:ext cx="1513210" cy="224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496" y="1457706"/>
            <a:ext cx="2001450" cy="216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93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Polêmicas da mudança de percurso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Construção da versão final a </a:t>
            </a:r>
            <a:r>
              <a:rPr lang="pt-BR" sz="2000" dirty="0" smtClean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“portas fechadas”, </a:t>
            </a:r>
            <a:r>
              <a:rPr lang="pt-BR" sz="2000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cindindo com a participação expressa nas versões anteriores;</a:t>
            </a:r>
          </a:p>
          <a:p>
            <a:endParaRPr lang="pt-BR" sz="20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268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42" y="330568"/>
            <a:ext cx="5413109" cy="3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23" y="2085974"/>
            <a:ext cx="4579888" cy="257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1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15" y="292169"/>
            <a:ext cx="7162800" cy="46386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116418" y="1105231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solidFill>
                  <a:schemeClr val="accent6">
                    <a:lumMod val="75000"/>
                  </a:schemeClr>
                </a:solidFill>
              </a:rPr>
              <a:t>26</a:t>
            </a:r>
            <a:endParaRPr lang="pt-BR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0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Polêmicas da mudança de percurso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Construção da versão final a </a:t>
            </a:r>
            <a:r>
              <a:rPr lang="pt-BR" sz="2000" dirty="0" smtClean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“portas fechadas”, </a:t>
            </a:r>
            <a:r>
              <a:rPr lang="pt-BR" sz="2000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cindindo com a participação expressa nas versões anteriores;</a:t>
            </a:r>
          </a:p>
          <a:p>
            <a:r>
              <a:rPr lang="pt-BR" sz="2000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Construir a BNCC da Educação Infantil e do Ensino Fundamental, separadamente da do Ensino Médio, causando uma ruptura no pensar sobre os objetivos de aprendizagem para a educação básica</a:t>
            </a:r>
            <a:r>
              <a:rPr lang="pt-BR" sz="2000" dirty="0" smtClean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.</a:t>
            </a:r>
          </a:p>
          <a:p>
            <a:endParaRPr lang="pt-BR" sz="20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858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Polêmicas da mudança de percurso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Construção da versão final a </a:t>
            </a:r>
            <a:r>
              <a:rPr lang="pt-BR" sz="2000" dirty="0" smtClean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“portas fechadas”, </a:t>
            </a:r>
            <a:r>
              <a:rPr lang="pt-BR" sz="2000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cindindo com a participação expressa nas versões anteriores;</a:t>
            </a:r>
          </a:p>
          <a:p>
            <a:r>
              <a:rPr lang="pt-BR" sz="2000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Construir a BNCC da Educação Infantil e do Ensino Fundamental, separadamente da do Ensino Médio, causando uma ruptura no pensar sobre os objetivos de aprendizagem para a educação básica</a:t>
            </a:r>
            <a:r>
              <a:rPr lang="pt-BR" sz="2000" dirty="0" smtClean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.</a:t>
            </a:r>
          </a:p>
          <a:p>
            <a:r>
              <a:rPr lang="pt-BR" sz="2000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A mudança dos “operadores curriculares” passando de “objetivos” para “Competências e habilidades”;</a:t>
            </a:r>
          </a:p>
          <a:p>
            <a:endParaRPr lang="pt-BR" sz="20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675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fundo.png" descr="/Users/tlyra/Dropbox LAB/Dropbox/CLIENTES/LEMANN/2018/Planejamento e BNCC 2018/Dia D/imagens/fundo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21" cy="5143500"/>
          </a:xfrm>
          <a:prstGeom prst="rect">
            <a:avLst/>
          </a:prstGeom>
        </p:spPr>
      </p:pic>
      <p:pic>
        <p:nvPicPr>
          <p:cNvPr id="6" name="Shape 133" descr="Resultado de imagem para base nacional comu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409" y="3505795"/>
            <a:ext cx="891466" cy="1525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alphaModFix amt="49000"/>
          </a:blip>
          <a:stretch>
            <a:fillRect/>
          </a:stretch>
        </p:blipFill>
        <p:spPr>
          <a:xfrm>
            <a:off x="0" y="2140103"/>
            <a:ext cx="2528675" cy="25381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alphaModFix amt="48000"/>
          </a:blip>
          <a:stretch>
            <a:fillRect/>
          </a:stretch>
        </p:blipFill>
        <p:spPr>
          <a:xfrm flipH="1" flipV="1">
            <a:off x="6746375" y="-1"/>
            <a:ext cx="2397624" cy="240663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4800" dirty="0" smtClean="0">
                <a:solidFill>
                  <a:schemeClr val="bg1"/>
                </a:solidFill>
              </a:rPr>
              <a:t>BNCC na perspectiva do MEC</a:t>
            </a:r>
            <a:endParaRPr lang="pt-BR" sz="48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695439" cy="1314450"/>
          </a:xfrm>
        </p:spPr>
        <p:txBody>
          <a:bodyPr/>
          <a:lstStyle/>
          <a:p>
            <a:r>
              <a:rPr lang="pt-BR" dirty="0" smtClean="0"/>
              <a:t>Leitura da apresentação do “Dia </a:t>
            </a:r>
            <a:r>
              <a:rPr lang="pt-BR" dirty="0"/>
              <a:t>D da </a:t>
            </a:r>
            <a:r>
              <a:rPr lang="pt-BR" dirty="0" smtClean="0"/>
              <a:t>Base”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219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A ideia de “Competência”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50942"/>
          </a:xfrm>
        </p:spPr>
        <p:txBody>
          <a:bodyPr>
            <a:normAutofit fontScale="92500" lnSpcReduction="10000"/>
          </a:bodyPr>
          <a:lstStyle/>
          <a:p>
            <a:r>
              <a:rPr lang="pt-BR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3ra Versão</a:t>
            </a:r>
            <a:endParaRPr lang="pt-BR" sz="20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12" y="1873072"/>
            <a:ext cx="8077623" cy="205133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941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Polêmicas da mudança de percurso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Construção da versão final a </a:t>
            </a:r>
            <a:r>
              <a:rPr lang="pt-BR" sz="2000" dirty="0" smtClean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“portas fechadas”, </a:t>
            </a:r>
            <a:r>
              <a:rPr lang="pt-BR" sz="2000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cindindo com a participação expressa nas versões anteriores;</a:t>
            </a:r>
          </a:p>
          <a:p>
            <a:r>
              <a:rPr lang="pt-BR" sz="2000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Construir a BNCC da Educação Infantil e do Ensino Fundamental, separadamente da do Ensino Médio, causando uma ruptura no pensar sobre os objetivos de aprendizagem para a educação básica</a:t>
            </a:r>
            <a:r>
              <a:rPr lang="pt-BR" sz="2000" dirty="0" smtClean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.</a:t>
            </a:r>
          </a:p>
          <a:p>
            <a:r>
              <a:rPr lang="pt-BR" sz="2000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A mudança dos “operadores curriculares” passando de “objetivos” para “Competências e habilidades”;</a:t>
            </a:r>
          </a:p>
          <a:p>
            <a:r>
              <a:rPr lang="pt-BR" sz="2000" dirty="0" smtClean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Aumento </a:t>
            </a:r>
            <a:r>
              <a:rPr lang="pt-BR" sz="2000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da “presença” dos institutos e/ou fundações privadas de educação </a:t>
            </a:r>
            <a:r>
              <a:rPr lang="pt-BR" sz="2000" dirty="0" smtClean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entre;</a:t>
            </a:r>
          </a:p>
          <a:p>
            <a:pPr marL="0" indent="0">
              <a:buNone/>
            </a:pPr>
            <a:endParaRPr lang="pt-BR" sz="2000" dirty="0" smtClean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endParaRPr lang="pt-BR" sz="20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951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34" y="153745"/>
            <a:ext cx="3842280" cy="48563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987" y="83504"/>
            <a:ext cx="3305943" cy="50599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219" y="4111832"/>
            <a:ext cx="1758421" cy="96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9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3" y="83128"/>
            <a:ext cx="7572587" cy="500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5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16" y="315673"/>
            <a:ext cx="8556519" cy="395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4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16" y="315673"/>
            <a:ext cx="8556519" cy="395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7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Polêmicas da mudança de percurso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Construção da versão final a </a:t>
            </a:r>
            <a:r>
              <a:rPr lang="pt-BR" sz="2000" dirty="0" smtClean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“portas fechadas”, </a:t>
            </a:r>
            <a:r>
              <a:rPr lang="pt-BR" sz="2000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cindindo com a participação expressa nas versões anteriores;</a:t>
            </a:r>
          </a:p>
          <a:p>
            <a:r>
              <a:rPr lang="pt-BR" sz="2000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Construir a BNCC da Educação Infantil e do Ensino Fundamental, separadamente da do Ensino Médio, causando uma ruptura no pensar sobre os objetivos de aprendizagem para a educação básica</a:t>
            </a:r>
            <a:r>
              <a:rPr lang="pt-BR" sz="2000" dirty="0" smtClean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.</a:t>
            </a:r>
          </a:p>
          <a:p>
            <a:r>
              <a:rPr lang="pt-BR" sz="2000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A mudança dos “operadores curriculares” passando de “objetivos” para “Competências e habilidades”;</a:t>
            </a:r>
          </a:p>
          <a:p>
            <a:r>
              <a:rPr lang="pt-BR" sz="2000" dirty="0" smtClean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Aumento </a:t>
            </a:r>
            <a:r>
              <a:rPr lang="pt-BR" sz="2000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da “presença” dos institutos e/ou fundações privadas de educação </a:t>
            </a:r>
            <a:r>
              <a:rPr lang="pt-BR" sz="2000" dirty="0" smtClean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entre;</a:t>
            </a:r>
          </a:p>
          <a:p>
            <a:r>
              <a:rPr lang="pt-BR" sz="2000" dirty="0" smtClean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Exclusão de temas “sensíveis” para grupos com influência no governo.</a:t>
            </a:r>
            <a:endParaRPr lang="pt-BR" sz="2000" dirty="0">
              <a:solidFill>
                <a:schemeClr val="dk1"/>
              </a:solidFill>
              <a:latin typeface="+mj-lt"/>
              <a:ea typeface="Calibri"/>
              <a:cs typeface="Calibri"/>
            </a:endParaRPr>
          </a:p>
          <a:p>
            <a:pPr marL="0" indent="0">
              <a:buNone/>
            </a:pPr>
            <a:endParaRPr lang="pt-BR" sz="2000" dirty="0" smtClean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endParaRPr lang="pt-BR" sz="20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097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358" y="164784"/>
            <a:ext cx="5843503" cy="470936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965711" y="2323850"/>
            <a:ext cx="3549885" cy="66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5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646" y="433387"/>
            <a:ext cx="6734175" cy="42767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965711" y="2323850"/>
            <a:ext cx="3549885" cy="66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7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106" y="881062"/>
            <a:ext cx="6705600" cy="338137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965711" y="2323850"/>
            <a:ext cx="3549885" cy="66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9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fundo.png" descr="/Users/tlyra/Dropbox LAB/Dropbox/CLIENTES/LEMANN/2018/Planejamento e BNCC 2018/Dia D/imagens/fundo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1221" cy="56021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alphaModFix amt="48000"/>
          </a:blip>
          <a:stretch>
            <a:fillRect/>
          </a:stretch>
        </p:blipFill>
        <p:spPr>
          <a:xfrm flipH="1" flipV="1">
            <a:off x="6746375" y="-1"/>
            <a:ext cx="2397624" cy="240663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6219" y="2072379"/>
            <a:ext cx="8623138" cy="1102519"/>
          </a:xfrm>
        </p:spPr>
        <p:txBody>
          <a:bodyPr>
            <a:noAutofit/>
          </a:bodyPr>
          <a:lstStyle/>
          <a:p>
            <a:pPr algn="just"/>
            <a:r>
              <a:rPr lang="pt-BR" sz="3200" dirty="0" smtClean="0">
                <a:solidFill>
                  <a:schemeClr val="bg1"/>
                </a:solidFill>
              </a:rPr>
              <a:t>[...] Para apropriação de um conjunto de conhecimentos e habilidades que permitam as novas gerações compreender e intervir o/no mundo que habitamos. Mas esse propósito, não se orienta exclusivamente no sucesso dos sujeitos individuais, mas fundamentalmente na possibilidade/esperança de que a apropriação desses conhecimentos possa resultar no bem comum.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2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864" y="652462"/>
            <a:ext cx="6810375" cy="38385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965711" y="2323850"/>
            <a:ext cx="3549885" cy="66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3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2"/>
            <a:ext cx="9143999" cy="4736768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86082" y="2055311"/>
            <a:ext cx="4957918" cy="593200"/>
          </a:xfrm>
          <a:prstGeom prst="rect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53609" y="2151825"/>
            <a:ext cx="4519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b="1" dirty="0" smtClean="0">
                <a:solidFill>
                  <a:srgbClr val="FFD413"/>
                </a:solidFill>
              </a:rPr>
              <a:t>Tempestade perfeita?</a:t>
            </a:r>
            <a:endParaRPr lang="en-US" sz="2400" b="1" dirty="0">
              <a:solidFill>
                <a:srgbClr val="FFD413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5171" y="1309581"/>
            <a:ext cx="213621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40000" b="1" dirty="0" smtClean="0">
                <a:solidFill>
                  <a:schemeClr val="bg1"/>
                </a:solidFill>
              </a:rPr>
              <a:t>?</a:t>
            </a:r>
            <a:endParaRPr lang="pt-BR" sz="40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2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8701" y="4458984"/>
            <a:ext cx="86662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https://www1.folha.uol.com.br/educacao/2018/05/escola-sem-partido-avanca-na-camara-texto-proibe-uso-do-termo-genero.shtml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188" y="275684"/>
            <a:ext cx="6535304" cy="40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6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125" y="514588"/>
            <a:ext cx="6352674" cy="40436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94" y="224831"/>
            <a:ext cx="7202905" cy="491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6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05" y="-972051"/>
            <a:ext cx="7848600" cy="882015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-1732962"/>
            <a:ext cx="6537158" cy="665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7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03" y="1042356"/>
            <a:ext cx="2902582" cy="2902582"/>
          </a:xfrm>
          <a:prstGeom prst="rect">
            <a:avLst/>
          </a:prstGeom>
        </p:spPr>
      </p:pic>
      <p:sp>
        <p:nvSpPr>
          <p:cNvPr id="13" name="Shape 140"/>
          <p:cNvSpPr txBox="1"/>
          <p:nvPr/>
        </p:nvSpPr>
        <p:spPr>
          <a:xfrm>
            <a:off x="205260" y="73119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BNCC </a:t>
            </a:r>
            <a:r>
              <a:rPr lang="pt-BR" sz="3000" u="sng" dirty="0" err="1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CURRÍCULO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221"/>
          <p:cNvSpPr txBox="1"/>
          <p:nvPr/>
        </p:nvSpPr>
        <p:spPr>
          <a:xfrm>
            <a:off x="1676999" y="1204727"/>
            <a:ext cx="1164375" cy="41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FFFFFF"/>
                </a:solidFill>
                <a:latin typeface="Calibri"/>
                <a:ea typeface="Roboto Slab"/>
                <a:cs typeface="Calibri"/>
                <a:sym typeface="Roboto Slab"/>
              </a:rPr>
              <a:t>Plano de aula</a:t>
            </a:r>
            <a:br>
              <a:rPr lang="pt-BR" sz="1200" dirty="0">
                <a:solidFill>
                  <a:srgbClr val="FFFFFF"/>
                </a:solidFill>
                <a:latin typeface="Calibri"/>
                <a:ea typeface="Roboto Slab"/>
                <a:cs typeface="Calibri"/>
                <a:sym typeface="Roboto Slab"/>
              </a:rPr>
            </a:br>
            <a:r>
              <a:rPr lang="pt-BR" sz="1200" dirty="0">
                <a:solidFill>
                  <a:srgbClr val="FFFFFF"/>
                </a:solidFill>
                <a:latin typeface="Calibri"/>
                <a:ea typeface="Roboto Slab"/>
                <a:cs typeface="Calibri"/>
                <a:sym typeface="Roboto Slab"/>
              </a:rPr>
              <a:t>do professor</a:t>
            </a:r>
            <a:endParaRPr sz="1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Shape 222"/>
          <p:cNvSpPr txBox="1"/>
          <p:nvPr/>
        </p:nvSpPr>
        <p:spPr>
          <a:xfrm>
            <a:off x="1676999" y="1906599"/>
            <a:ext cx="1164375" cy="24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FFFFFF"/>
                </a:solidFill>
                <a:latin typeface="Calibri"/>
                <a:ea typeface="Roboto Slab"/>
                <a:cs typeface="Calibri"/>
                <a:sym typeface="Roboto Slab"/>
              </a:rPr>
              <a:t>PPP da escola</a:t>
            </a:r>
            <a:endParaRPr sz="1200" dirty="0">
              <a:solidFill>
                <a:srgbClr val="FFFFFF"/>
              </a:solidFill>
              <a:latin typeface="Calibri"/>
              <a:ea typeface="Roboto Slab"/>
              <a:cs typeface="Calibri"/>
              <a:sym typeface="Roboto Slab"/>
            </a:endParaRPr>
          </a:p>
        </p:txBody>
      </p:sp>
      <p:sp>
        <p:nvSpPr>
          <p:cNvPr id="7" name="Shape 223"/>
          <p:cNvSpPr txBox="1"/>
          <p:nvPr/>
        </p:nvSpPr>
        <p:spPr>
          <a:xfrm>
            <a:off x="1565619" y="2491995"/>
            <a:ext cx="1408950" cy="24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FFFFFF"/>
                </a:solidFill>
                <a:latin typeface="Calibri"/>
                <a:ea typeface="Roboto Slab"/>
                <a:cs typeface="Calibri"/>
                <a:sym typeface="Roboto Slab"/>
              </a:rPr>
              <a:t>Currículo da rede</a:t>
            </a:r>
            <a:endParaRPr sz="1200" dirty="0">
              <a:solidFill>
                <a:srgbClr val="FFFFFF"/>
              </a:solidFill>
              <a:latin typeface="Calibri"/>
              <a:ea typeface="Roboto Slab"/>
              <a:cs typeface="Calibri"/>
              <a:sym typeface="Roboto Slab"/>
            </a:endParaRPr>
          </a:p>
        </p:txBody>
      </p:sp>
      <p:sp>
        <p:nvSpPr>
          <p:cNvPr id="8" name="Shape 224"/>
          <p:cNvSpPr txBox="1"/>
          <p:nvPr/>
        </p:nvSpPr>
        <p:spPr>
          <a:xfrm>
            <a:off x="1676999" y="3290402"/>
            <a:ext cx="1164375" cy="24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rgbClr val="FFFFFF"/>
                </a:solidFill>
                <a:latin typeface="Calibri"/>
                <a:ea typeface="Roboto Slab"/>
                <a:cs typeface="Calibri"/>
                <a:sym typeface="Roboto Slab"/>
              </a:rPr>
              <a:t>BNCC</a:t>
            </a:r>
            <a:endParaRPr sz="1200" b="1" dirty="0">
              <a:solidFill>
                <a:srgbClr val="FFFFFF"/>
              </a:solidFill>
              <a:latin typeface="Calibri"/>
              <a:ea typeface="Roboto Slab"/>
              <a:cs typeface="Calibri"/>
              <a:sym typeface="Roboto Slab"/>
            </a:endParaRPr>
          </a:p>
        </p:txBody>
      </p:sp>
      <p:sp>
        <p:nvSpPr>
          <p:cNvPr id="9" name="Shape 228"/>
          <p:cNvSpPr/>
          <p:nvPr/>
        </p:nvSpPr>
        <p:spPr>
          <a:xfrm>
            <a:off x="4606743" y="1297326"/>
            <a:ext cx="3224924" cy="489134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Base Nacional Comum Curricular é uma referência obrigatória, mas </a:t>
            </a:r>
            <a:r>
              <a:rPr lang="pt-BR" sz="13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não </a:t>
            </a:r>
            <a:r>
              <a:rPr lang="pt-BR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 o currículo</a:t>
            </a:r>
            <a:endParaRPr sz="13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230"/>
          <p:cNvSpPr/>
          <p:nvPr/>
        </p:nvSpPr>
        <p:spPr>
          <a:xfrm>
            <a:off x="4606744" y="2118711"/>
            <a:ext cx="3318056" cy="557793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Seu papel é ser um insumo para a elaboração </a:t>
            </a:r>
            <a:r>
              <a:rPr lang="pt-BR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revisão dos currículos da educação básica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232"/>
          <p:cNvSpPr/>
          <p:nvPr/>
        </p:nvSpPr>
        <p:spPr>
          <a:xfrm>
            <a:off x="4606744" y="2959832"/>
            <a:ext cx="3318056" cy="508000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 dá o rumo da educação, </a:t>
            </a:r>
            <a:r>
              <a:rPr lang="pt-BR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isto 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é, diz aonde se quer chegar, enquanto os currículos traçam os caminhos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234"/>
          <p:cNvSpPr/>
          <p:nvPr/>
        </p:nvSpPr>
        <p:spPr>
          <a:xfrm>
            <a:off x="1317117" y="4184985"/>
            <a:ext cx="7102571" cy="202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BNCC ESTABELECE OS OBJETIVOS </a:t>
            </a:r>
            <a:r>
              <a:rPr lang="pt-BR" sz="10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QUE SE ESPERA ATINGIR, ENQUANTO O </a:t>
            </a:r>
            <a:r>
              <a:rPr lang="pt-BR" sz="10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CURRÍCULO DEFINE COMO ALCANÇAR </a:t>
            </a:r>
            <a:r>
              <a:rPr lang="pt-BR" sz="10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ESSES OBJETIVOS</a:t>
            </a:r>
            <a:endParaRPr lang="pt-BR" sz="1000" dirty="0">
              <a:solidFill>
                <a:srgbClr val="092474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977119" y="1355871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>
                <a:solidFill>
                  <a:srgbClr val="FFD413"/>
                </a:solidFill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77119" y="2214700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2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77119" y="306866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3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V="1">
            <a:off x="1103690" y="4168374"/>
            <a:ext cx="7190776" cy="266983"/>
          </a:xfrm>
          <a:prstGeom prst="rect">
            <a:avLst/>
          </a:prstGeom>
          <a:noFill/>
          <a:ln>
            <a:solidFill>
              <a:srgbClr val="092474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68" y="4242971"/>
            <a:ext cx="658575" cy="394601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 rot="472678">
            <a:off x="4509459" y="528544"/>
            <a:ext cx="3746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Brasil: 5570 Municípios + 26 Estados</a:t>
            </a:r>
          </a:p>
          <a:p>
            <a:r>
              <a:rPr lang="pt-BR" dirty="0" smtClean="0">
                <a:solidFill>
                  <a:srgbClr val="FF0000"/>
                </a:solidFill>
              </a:rPr>
              <a:t>Rio Grande do </a:t>
            </a:r>
            <a:r>
              <a:rPr lang="pt-BR" dirty="0">
                <a:solidFill>
                  <a:srgbClr val="FF0000"/>
                </a:solidFill>
              </a:rPr>
              <a:t>Sul: </a:t>
            </a:r>
            <a:r>
              <a:rPr lang="pt-BR" dirty="0" smtClean="0">
                <a:solidFill>
                  <a:srgbClr val="FF0000"/>
                </a:solidFill>
              </a:rPr>
              <a:t>497 + 1 Rede Estadual</a:t>
            </a:r>
          </a:p>
        </p:txBody>
      </p:sp>
      <p:cxnSp>
        <p:nvCxnSpPr>
          <p:cNvPr id="4" name="Conector de Seta Reta 3"/>
          <p:cNvCxnSpPr/>
          <p:nvPr/>
        </p:nvCxnSpPr>
        <p:spPr>
          <a:xfrm flipH="1">
            <a:off x="440267" y="914400"/>
            <a:ext cx="60960" cy="288544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34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49"/>
          <p:cNvSpPr/>
          <p:nvPr/>
        </p:nvSpPr>
        <p:spPr>
          <a:xfrm>
            <a:off x="1893439" y="1435649"/>
            <a:ext cx="1975828" cy="4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BNCC estabelece o que </a:t>
            </a:r>
            <a:r>
              <a:rPr lang="pt-BR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</a:t>
            </a: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alunos devem aprender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250"/>
          <p:cNvSpPr/>
          <p:nvPr/>
        </p:nvSpPr>
        <p:spPr>
          <a:xfrm>
            <a:off x="1882095" y="2940258"/>
            <a:ext cx="2411345" cy="4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BNCC propõe processo de aprendizagem </a:t>
            </a:r>
            <a:r>
              <a:rPr lang="pt-BR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mais </a:t>
            </a: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alinhado à realidade do século XXI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251"/>
          <p:cNvSpPr/>
          <p:nvPr/>
        </p:nvSpPr>
        <p:spPr>
          <a:xfrm>
            <a:off x="1882103" y="2204471"/>
            <a:ext cx="1595917" cy="4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 garantirá apoio </a:t>
            </a:r>
            <a:r>
              <a:rPr lang="pt-BR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 </a:t>
            </a: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formação continuada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252"/>
          <p:cNvSpPr/>
          <p:nvPr/>
        </p:nvSpPr>
        <p:spPr>
          <a:xfrm>
            <a:off x="4713813" y="1435649"/>
            <a:ext cx="3052800" cy="4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Professores podem nortear seu trabalho </a:t>
            </a:r>
            <a:r>
              <a:rPr lang="pt-BR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partir de objetivos mais </a:t>
            </a:r>
            <a:r>
              <a:rPr lang="pt-BR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claros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253"/>
          <p:cNvSpPr/>
          <p:nvPr/>
        </p:nvSpPr>
        <p:spPr>
          <a:xfrm>
            <a:off x="4663917" y="2940258"/>
            <a:ext cx="2058616" cy="4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Professores terão mais subsídios para engajar estudantes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hape 254"/>
          <p:cNvSpPr/>
          <p:nvPr/>
        </p:nvSpPr>
        <p:spPr>
          <a:xfrm>
            <a:off x="4723231" y="2183229"/>
            <a:ext cx="3052800" cy="4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Docentes mais bem preparados </a:t>
            </a:r>
            <a:r>
              <a:rPr lang="pt-BR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garantir </a:t>
            </a: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aprendizagens</a:t>
            </a:r>
            <a:endParaRPr sz="1200" dirty="0"/>
          </a:p>
        </p:txBody>
      </p:sp>
      <p:sp>
        <p:nvSpPr>
          <p:cNvPr id="22" name="Shape 259"/>
          <p:cNvSpPr/>
          <p:nvPr/>
        </p:nvSpPr>
        <p:spPr>
          <a:xfrm rot="5400000">
            <a:off x="4165066" y="1613127"/>
            <a:ext cx="431156" cy="174408"/>
          </a:xfrm>
          <a:prstGeom prst="triangle">
            <a:avLst>
              <a:gd name="adj" fmla="val 50000"/>
            </a:avLst>
          </a:prstGeom>
          <a:solidFill>
            <a:srgbClr val="FFD413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 QUE MUDA PARA O PROFESSOR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Shape 234"/>
          <p:cNvSpPr/>
          <p:nvPr/>
        </p:nvSpPr>
        <p:spPr>
          <a:xfrm>
            <a:off x="2499592" y="3964911"/>
            <a:ext cx="4723822" cy="35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0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BNCC NÃO DEFINE QUAIS TÉCNICAS E MÉTODOS OS DOCENTES DEVEM APLICAR. </a:t>
            </a:r>
            <a:endParaRPr lang="pt-BR" sz="1000" dirty="0" smtClean="0">
              <a:solidFill>
                <a:srgbClr val="092474"/>
              </a:solidFill>
            </a:endParaRP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0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PROFESSORES TÊM LIBERDADE E AUTONOMIA PARA DECIDIR SOBRE COMO ENSINAR.</a:t>
            </a:r>
            <a:endParaRPr lang="pt-BR" sz="10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flipV="1">
            <a:off x="2418122" y="3931137"/>
            <a:ext cx="4805292" cy="469198"/>
          </a:xfrm>
          <a:prstGeom prst="rect">
            <a:avLst/>
          </a:prstGeom>
          <a:noFill/>
          <a:ln>
            <a:solidFill>
              <a:srgbClr val="092474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190" y="4005735"/>
            <a:ext cx="658575" cy="394601"/>
          </a:xfrm>
          <a:prstGeom prst="rect">
            <a:avLst/>
          </a:prstGeom>
        </p:spPr>
      </p:pic>
      <p:sp>
        <p:nvSpPr>
          <p:cNvPr id="34" name="Shape 259"/>
          <p:cNvSpPr/>
          <p:nvPr/>
        </p:nvSpPr>
        <p:spPr>
          <a:xfrm rot="5400000">
            <a:off x="4165066" y="2360707"/>
            <a:ext cx="431156" cy="174408"/>
          </a:xfrm>
          <a:prstGeom prst="triangle">
            <a:avLst>
              <a:gd name="adj" fmla="val 50000"/>
            </a:avLst>
          </a:prstGeom>
          <a:solidFill>
            <a:srgbClr val="FFD413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Shape 259"/>
          <p:cNvSpPr/>
          <p:nvPr/>
        </p:nvSpPr>
        <p:spPr>
          <a:xfrm rot="5400000">
            <a:off x="4165066" y="3068632"/>
            <a:ext cx="431156" cy="174408"/>
          </a:xfrm>
          <a:prstGeom prst="triangle">
            <a:avLst>
              <a:gd name="adj" fmla="val 50000"/>
            </a:avLst>
          </a:prstGeom>
          <a:solidFill>
            <a:srgbClr val="FFD413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1673272" y="2018133"/>
            <a:ext cx="5148527" cy="0"/>
          </a:xfrm>
          <a:prstGeom prst="line">
            <a:avLst/>
          </a:prstGeom>
          <a:ln w="3175" cmpd="sng">
            <a:solidFill>
              <a:srgbClr val="FFD41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759080" y="2790463"/>
            <a:ext cx="4831036" cy="0"/>
          </a:xfrm>
          <a:prstGeom prst="line">
            <a:avLst/>
          </a:prstGeom>
          <a:ln w="3175" cmpd="sng">
            <a:solidFill>
              <a:srgbClr val="FFD41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315756" y="3519885"/>
            <a:ext cx="6511761" cy="0"/>
          </a:xfrm>
          <a:prstGeom prst="line">
            <a:avLst/>
          </a:prstGeom>
          <a:ln w="3175" cmpd="sng">
            <a:solidFill>
              <a:srgbClr val="FFD41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315756" y="1288709"/>
            <a:ext cx="6511761" cy="0"/>
          </a:xfrm>
          <a:prstGeom prst="line">
            <a:avLst/>
          </a:prstGeom>
          <a:ln w="3175" cmpd="sng">
            <a:solidFill>
              <a:srgbClr val="FFD41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41" y="1522853"/>
            <a:ext cx="1587500" cy="20193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515" y="1492650"/>
            <a:ext cx="2214468" cy="1741868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 rot="20277266">
            <a:off x="3535284" y="1941711"/>
            <a:ext cx="173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0000"/>
                </a:solidFill>
              </a:rPr>
              <a:t>Tensões</a:t>
            </a:r>
            <a:endParaRPr lang="pt-B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8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676400" y="667256"/>
            <a:ext cx="56197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rgbClr val="333333"/>
                </a:solidFill>
                <a:latin typeface="Georgia" panose="02040502050405020303" pitchFamily="18" charset="0"/>
              </a:rPr>
              <a:t>Para o MEC o currículo é o momento em que se define “como fazer com que os alunos desenvolvam as competências e habilidades” já estabelecidas previamente. Não implica a concepção propriamente de um currículo, mas sim em definir </a:t>
            </a:r>
            <a:r>
              <a:rPr lang="pt-BR" i="1" dirty="0">
                <a:solidFill>
                  <a:srgbClr val="333333"/>
                </a:solidFill>
                <a:latin typeface="Georgia" panose="02040502050405020303" pitchFamily="18" charset="0"/>
              </a:rPr>
              <a:t>como se cumpre</a:t>
            </a:r>
            <a:r>
              <a:rPr lang="pt-BR" dirty="0">
                <a:solidFill>
                  <a:srgbClr val="333333"/>
                </a:solidFill>
                <a:latin typeface="Georgia" panose="02040502050405020303" pitchFamily="18" charset="0"/>
              </a:rPr>
              <a:t> o que a BNCC manda. Como se pode ver logo depois na entrevista, o conteúdo mínimo já está definido por tabela. Finalmente, vê-se o papel da avaliação e dos materiais didáticos fechando o controle, ou seja, como ela diz, “puxando a base”.</a:t>
            </a:r>
            <a:endParaRPr lang="pt-BR" dirty="0"/>
          </a:p>
        </p:txBody>
      </p:sp>
      <p:sp>
        <p:nvSpPr>
          <p:cNvPr id="3" name="Rectangle 16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9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IMPLEMENTAÇÃO DA BNCC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272"/>
          <p:cNvSpPr/>
          <p:nvPr/>
        </p:nvSpPr>
        <p:spPr>
          <a:xfrm>
            <a:off x="7182145" y="1730592"/>
            <a:ext cx="90277" cy="1686029"/>
          </a:xfrm>
          <a:prstGeom prst="rightBracket">
            <a:avLst>
              <a:gd name="adj" fmla="val 8333"/>
            </a:avLst>
          </a:prstGeom>
          <a:noFill/>
          <a:ln w="12700" cap="flat" cmpd="sng">
            <a:solidFill>
              <a:srgbClr val="092474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273"/>
          <p:cNvSpPr/>
          <p:nvPr/>
        </p:nvSpPr>
        <p:spPr>
          <a:xfrm>
            <a:off x="7557048" y="2194685"/>
            <a:ext cx="1491998" cy="73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Ações previstas </a:t>
            </a:r>
            <a:r>
              <a:rPr lang="pt-BR" sz="1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</a:t>
            </a:r>
            <a:r>
              <a:rPr lang="pt-BR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  <a:endParaRPr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274"/>
          <p:cNvSpPr txBox="1"/>
          <p:nvPr/>
        </p:nvSpPr>
        <p:spPr>
          <a:xfrm>
            <a:off x="213841" y="568672"/>
            <a:ext cx="5517900" cy="641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 BNCC foi aprovada. E agora? </a:t>
            </a:r>
            <a:endParaRPr sz="1400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Será necessário, entre outras ações:</a:t>
            </a:r>
            <a:endParaRPr sz="1400" dirty="0"/>
          </a:p>
        </p:txBody>
      </p:sp>
      <p:sp>
        <p:nvSpPr>
          <p:cNvPr id="10" name="Shape 275"/>
          <p:cNvSpPr/>
          <p:nvPr/>
        </p:nvSpPr>
        <p:spPr>
          <a:xfrm>
            <a:off x="2170763" y="1523013"/>
            <a:ext cx="4820324" cy="486900"/>
          </a:xfrm>
          <a:prstGeom prst="rect">
            <a:avLst/>
          </a:prstGeom>
          <a:solidFill>
            <a:srgbClr val="092474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(Re)elaborar o currículo da rede de ensino a partir as diretrizes da BNCC;</a:t>
            </a: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1" name="Shape 276"/>
          <p:cNvSpPr/>
          <p:nvPr/>
        </p:nvSpPr>
        <p:spPr>
          <a:xfrm>
            <a:off x="2170763" y="2352037"/>
            <a:ext cx="4820324" cy="486900"/>
          </a:xfrm>
          <a:prstGeom prst="rect">
            <a:avLst/>
          </a:prstGeom>
          <a:solidFill>
            <a:srgbClr val="092474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Formar professores e gestores escolares para trabalhar o conteúdo da BNCC </a:t>
            </a:r>
            <a:r>
              <a:rPr lang="pt-BR" sz="12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em </a:t>
            </a:r>
            <a:r>
              <a:rPr lang="pt-BR" sz="12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sala de aula (planejamentos, avaliações internas, etc.) </a:t>
            </a:r>
            <a:endParaRPr sz="12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277"/>
          <p:cNvSpPr/>
          <p:nvPr/>
        </p:nvSpPr>
        <p:spPr>
          <a:xfrm>
            <a:off x="2170763" y="3167227"/>
            <a:ext cx="4820324" cy="421200"/>
          </a:xfrm>
          <a:prstGeom prst="rect">
            <a:avLst/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dirty="0">
                <a:latin typeface="Calibri"/>
                <a:ea typeface="Calibri"/>
                <a:cs typeface="Calibri"/>
                <a:sym typeface="Calibri"/>
              </a:rPr>
              <a:t>Adequar materiais didáticos; </a:t>
            </a:r>
            <a:endParaRPr sz="1200" dirty="0"/>
          </a:p>
        </p:txBody>
      </p:sp>
      <p:sp>
        <p:nvSpPr>
          <p:cNvPr id="13" name="Shape 280"/>
          <p:cNvSpPr/>
          <p:nvPr/>
        </p:nvSpPr>
        <p:spPr>
          <a:xfrm>
            <a:off x="2170763" y="3848997"/>
            <a:ext cx="4820324" cy="421200"/>
          </a:xfrm>
          <a:prstGeom prst="rect">
            <a:avLst/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latin typeface="Calibri"/>
                <a:ea typeface="Calibri"/>
                <a:cs typeface="Calibri"/>
                <a:sym typeface="Calibri"/>
              </a:rPr>
              <a:t>Repensar avaliações nacionais, estaduais e municipais. </a:t>
            </a:r>
            <a:endParaRPr sz="1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892" y="1412354"/>
            <a:ext cx="623262" cy="6346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354" y="3795172"/>
            <a:ext cx="571800" cy="5489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130" y="3090050"/>
            <a:ext cx="691878" cy="5660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2152" y="2237020"/>
            <a:ext cx="737721" cy="6481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7272422" y="2529091"/>
            <a:ext cx="239754" cy="0"/>
          </a:xfrm>
          <a:prstGeom prst="line">
            <a:avLst/>
          </a:prstGeom>
          <a:ln w="12700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 rot="20277266">
            <a:off x="7153775" y="3222849"/>
            <a:ext cx="173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0000"/>
                </a:solidFill>
              </a:rPr>
              <a:t>Tensões</a:t>
            </a:r>
            <a:endParaRPr lang="pt-B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7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2"/>
            <a:ext cx="9143999" cy="4736768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86082" y="2055311"/>
            <a:ext cx="4957918" cy="593200"/>
          </a:xfrm>
          <a:prstGeom prst="rect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53609" y="2151825"/>
            <a:ext cx="4977654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>
                <a:solidFill>
                  <a:srgbClr val="FFD413"/>
                </a:solidFill>
              </a:rPr>
              <a:t>Que cidadãos queremos formar na escola?</a:t>
            </a:r>
            <a:endParaRPr lang="en-US" sz="2000" b="1" dirty="0">
              <a:solidFill>
                <a:srgbClr val="FFD413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5171" y="1309581"/>
            <a:ext cx="2136214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40000" b="1" dirty="0" smtClean="0">
                <a:solidFill>
                  <a:schemeClr val="bg1"/>
                </a:solidFill>
              </a:rPr>
              <a:t>2</a:t>
            </a:r>
            <a:endParaRPr lang="pt-BR" sz="40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97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2"/>
            <a:ext cx="9143999" cy="4736768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86082" y="2055311"/>
            <a:ext cx="4957918" cy="593200"/>
          </a:xfrm>
          <a:prstGeom prst="rect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53609" y="2151825"/>
            <a:ext cx="4519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b="1" dirty="0">
                <a:solidFill>
                  <a:srgbClr val="FFD413"/>
                </a:solidFill>
              </a:rPr>
              <a:t>A BNCC e </a:t>
            </a:r>
            <a:r>
              <a:rPr lang="pt-BR" sz="2400" b="1" dirty="0" smtClean="0">
                <a:solidFill>
                  <a:srgbClr val="FFD413"/>
                </a:solidFill>
              </a:rPr>
              <a:t>as redes/escolas</a:t>
            </a:r>
            <a:endParaRPr lang="en-US" sz="2400" b="1" dirty="0">
              <a:solidFill>
                <a:srgbClr val="FFD413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5171" y="1309581"/>
            <a:ext cx="2136214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400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2113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288"/>
          <p:cNvSpPr/>
          <p:nvPr/>
        </p:nvSpPr>
        <p:spPr>
          <a:xfrm>
            <a:off x="2908" y="928896"/>
            <a:ext cx="9163641" cy="3259963"/>
          </a:xfrm>
          <a:prstGeom prst="rect">
            <a:avLst/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16559" y="1584423"/>
            <a:ext cx="304523" cy="304523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REFLITAM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2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234"/>
          <p:cNvSpPr/>
          <p:nvPr/>
        </p:nvSpPr>
        <p:spPr>
          <a:xfrm>
            <a:off x="6810312" y="4188859"/>
            <a:ext cx="1871380" cy="249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0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COMPARTILHE SUAS RESPOSTAS</a:t>
            </a:r>
            <a:endParaRPr lang="pt-BR" sz="10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6706564" y="4169796"/>
            <a:ext cx="2012263" cy="268074"/>
          </a:xfrm>
          <a:prstGeom prst="rect">
            <a:avLst/>
          </a:prstGeom>
          <a:noFill/>
          <a:ln>
            <a:solidFill>
              <a:srgbClr val="092474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632" y="4263129"/>
            <a:ext cx="658575" cy="39460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116559" y="2309931"/>
            <a:ext cx="304523" cy="304523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116559" y="3057722"/>
            <a:ext cx="304523" cy="304523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288"/>
          <p:cNvSpPr/>
          <p:nvPr/>
        </p:nvSpPr>
        <p:spPr>
          <a:xfrm>
            <a:off x="-16735" y="935855"/>
            <a:ext cx="9163641" cy="3259963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406400" marR="0" lvl="0" indent="-342900" rtl="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ts val="1800"/>
              <a:buFont typeface="+mj-lt"/>
              <a:buAutoNum type="alphaLcPeriod"/>
            </a:pPr>
            <a:r>
              <a:rPr lang="pt-B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Como vocês gostariam que fossem as pessoas </a:t>
            </a: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pt-B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seu município </a:t>
            </a: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daqui </a:t>
            </a:r>
            <a:r>
              <a:rPr lang="pt-B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20 anos</a:t>
            </a: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pt-BR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6400" marR="0" lvl="0" indent="-342900" rtl="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ts val="1800"/>
              <a:buFont typeface="+mj-lt"/>
              <a:buAutoNum type="alphaLcPeriod"/>
            </a:pPr>
            <a:endParaRPr lang="pt-BR" dirty="0" smtClea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6400" marR="0" lvl="0" indent="-342900" rtl="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ts val="1800"/>
              <a:buFont typeface="+mj-lt"/>
              <a:buAutoNum type="alphaLcPeriod"/>
            </a:pP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pt-B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 deve ser proporcionado hoje às crianças e jovens </a:t>
            </a: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para que eles </a:t>
            </a:r>
            <a:r>
              <a:rPr lang="pt-B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cheguem </a:t>
            </a: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pt-B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ser </a:t>
            </a: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esses </a:t>
            </a:r>
            <a:r>
              <a:rPr lang="pt-B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cidadãos que queremos</a:t>
            </a: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pt-BR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6400" marR="0" lvl="0" indent="-342900" rtl="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ts val="1800"/>
              <a:buFont typeface="+mj-lt"/>
              <a:buAutoNum type="alphaLcPeriod"/>
            </a:pPr>
            <a:endParaRPr lang="pt-BR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6400" marR="0" lvl="0" indent="-342900" rtl="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ts val="1800"/>
              <a:buFont typeface="+mj-lt"/>
              <a:buAutoNum type="alphaLcPeriod"/>
            </a:pP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Como </a:t>
            </a:r>
            <a:r>
              <a:rPr lang="pt-B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BNCC, no contexto da escola, pode ajudar </a:t>
            </a: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 </a:t>
            </a:r>
            <a:r>
              <a:rPr lang="pt-B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formação do cidadão que queremos? </a:t>
            </a:r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366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2"/>
            <a:ext cx="9143999" cy="4736768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86082" y="2055311"/>
            <a:ext cx="4957918" cy="593200"/>
          </a:xfrm>
          <a:prstGeom prst="rect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53609" y="2062701"/>
            <a:ext cx="4890391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>
                <a:solidFill>
                  <a:srgbClr val="FFD413"/>
                </a:solidFill>
              </a:rPr>
              <a:t>Proposta da formação da BNCC: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dirty="0" smtClean="0">
                <a:solidFill>
                  <a:srgbClr val="FFD413"/>
                </a:solidFill>
              </a:rPr>
              <a:t>As 10 competências gerais</a:t>
            </a:r>
            <a:endParaRPr lang="en-US" sz="2000" dirty="0">
              <a:solidFill>
                <a:srgbClr val="FFD413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7160" y="1309581"/>
            <a:ext cx="2136214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40000" b="1" dirty="0" smtClean="0">
                <a:solidFill>
                  <a:schemeClr val="bg1"/>
                </a:solidFill>
              </a:rPr>
              <a:t>3</a:t>
            </a:r>
            <a:endParaRPr lang="pt-BR" sz="40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3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837307" y="1900066"/>
            <a:ext cx="1455689" cy="1455689"/>
          </a:xfrm>
          <a:prstGeom prst="ellipse">
            <a:avLst/>
          </a:prstGeom>
          <a:noFill/>
          <a:ln w="6350" cmpd="sng"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1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3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300"/>
          <p:cNvSpPr txBox="1"/>
          <p:nvPr/>
        </p:nvSpPr>
        <p:spPr>
          <a:xfrm>
            <a:off x="677333" y="1959482"/>
            <a:ext cx="4719768" cy="1717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 objetivo </a:t>
            </a:r>
            <a:r>
              <a:rPr lang="pt-BR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da BNCC é promover o </a:t>
            </a:r>
            <a:r>
              <a:rPr lang="pt-BR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desenvolvimento integral </a:t>
            </a:r>
            <a:r>
              <a:rPr lang="pt-BR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dos estudantes, em suas dimensões cognitiva, social, emocional, cultural e </a:t>
            </a:r>
            <a:r>
              <a:rPr lang="pt-BR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física.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 smtClean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olidFill>
                  <a:srgbClr val="FFD413"/>
                </a:solidFill>
                <a:latin typeface="Calibri"/>
                <a:ea typeface="Calibri"/>
                <a:cs typeface="Calibri"/>
                <a:sym typeface="Calibri"/>
              </a:rPr>
              <a:t>Para </a:t>
            </a:r>
            <a:r>
              <a:rPr lang="pt-BR" dirty="0">
                <a:solidFill>
                  <a:srgbClr val="FFD413"/>
                </a:solidFill>
                <a:latin typeface="Calibri"/>
                <a:ea typeface="Calibri"/>
                <a:cs typeface="Calibri"/>
                <a:sym typeface="Calibri"/>
              </a:rPr>
              <a:t>isso, ela estabelece </a:t>
            </a:r>
            <a:r>
              <a:rPr lang="pt-BR" b="1" dirty="0">
                <a:solidFill>
                  <a:srgbClr val="FFD413"/>
                </a:solidFill>
                <a:latin typeface="Calibri"/>
                <a:ea typeface="Calibri"/>
                <a:cs typeface="Calibri"/>
                <a:sym typeface="Calibri"/>
              </a:rPr>
              <a:t>10 competências</a:t>
            </a:r>
            <a:r>
              <a:rPr lang="pt-BR" dirty="0">
                <a:solidFill>
                  <a:srgbClr val="FFD413"/>
                </a:solidFill>
                <a:latin typeface="Calibri"/>
                <a:ea typeface="Calibri"/>
                <a:cs typeface="Calibri"/>
                <a:sym typeface="Calibri"/>
              </a:rPr>
              <a:t> gerais.</a:t>
            </a:r>
            <a:endParaRPr dirty="0">
              <a:solidFill>
                <a:srgbClr val="FFD4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055" y="2308025"/>
            <a:ext cx="748966" cy="41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4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2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3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2505659" y="1574617"/>
            <a:ext cx="5537674" cy="189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-22860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dirty="0" smtClean="0">
                <a:solidFill>
                  <a:schemeClr val="dk1"/>
                </a:solidFill>
              </a:rPr>
              <a:t>Valorizar </a:t>
            </a:r>
            <a:r>
              <a:rPr lang="pt-BR" dirty="0">
                <a:solidFill>
                  <a:schemeClr val="dk1"/>
                </a:solidFill>
              </a:rPr>
              <a:t>e utilizar os </a:t>
            </a:r>
            <a:r>
              <a:rPr lang="pt-BR" b="1" dirty="0">
                <a:solidFill>
                  <a:schemeClr val="dk1"/>
                </a:solidFill>
              </a:rPr>
              <a:t>conhecimentos </a:t>
            </a:r>
            <a:r>
              <a:rPr lang="pt-BR" dirty="0">
                <a:solidFill>
                  <a:schemeClr val="dk1"/>
                </a:solidFill>
              </a:rPr>
              <a:t>historicamente construídos sobre o mundo físico, social, cultural e digital para </a:t>
            </a:r>
            <a:r>
              <a:rPr lang="pt-BR" b="1" dirty="0">
                <a:solidFill>
                  <a:schemeClr val="dk1"/>
                </a:solidFill>
              </a:rPr>
              <a:t>entender </a:t>
            </a:r>
            <a:r>
              <a:rPr lang="pt-BR" b="1" dirty="0" smtClean="0">
                <a:solidFill>
                  <a:schemeClr val="dk1"/>
                </a:solidFill>
              </a:rPr>
              <a:t/>
            </a:r>
            <a:br>
              <a:rPr lang="pt-BR" b="1" dirty="0" smtClean="0">
                <a:solidFill>
                  <a:schemeClr val="dk1"/>
                </a:solidFill>
              </a:rPr>
            </a:br>
            <a:r>
              <a:rPr lang="pt-BR" b="1" dirty="0" smtClean="0">
                <a:solidFill>
                  <a:schemeClr val="dk1"/>
                </a:solidFill>
              </a:rPr>
              <a:t>e </a:t>
            </a:r>
            <a:r>
              <a:rPr lang="pt-BR" b="1" dirty="0">
                <a:solidFill>
                  <a:schemeClr val="dk1"/>
                </a:solidFill>
              </a:rPr>
              <a:t>explicar a realidade</a:t>
            </a:r>
            <a:r>
              <a:rPr lang="pt-BR" dirty="0">
                <a:solidFill>
                  <a:schemeClr val="dk1"/>
                </a:solidFill>
              </a:rPr>
              <a:t>, continuar aprendendo e colaborar para </a:t>
            </a:r>
            <a:r>
              <a:rPr lang="pt-BR" dirty="0" smtClean="0">
                <a:solidFill>
                  <a:schemeClr val="dk1"/>
                </a:solidFill>
              </a:rPr>
              <a:t/>
            </a:r>
            <a:br>
              <a:rPr lang="pt-BR" dirty="0" smtClean="0">
                <a:solidFill>
                  <a:schemeClr val="dk1"/>
                </a:solidFill>
              </a:rPr>
            </a:br>
            <a:r>
              <a:rPr lang="pt-BR" dirty="0" smtClean="0">
                <a:solidFill>
                  <a:schemeClr val="dk1"/>
                </a:solidFill>
              </a:rPr>
              <a:t>a </a:t>
            </a:r>
            <a:r>
              <a:rPr lang="pt-BR" dirty="0">
                <a:solidFill>
                  <a:schemeClr val="dk1"/>
                </a:solidFill>
              </a:rPr>
              <a:t>construção de uma sociedade justa, democrática e inclusiva.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91837" y="2138968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61916" y="2347577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chemeClr val="bg1"/>
                </a:solidFill>
              </a:rPr>
              <a:t>1</a:t>
            </a:r>
            <a:endParaRPr lang="pt-BR" sz="60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1146" y="593401"/>
            <a:ext cx="2386390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D413"/>
                </a:solidFill>
              </a:rPr>
              <a:t>As 10 competências gerais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0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1591837" y="2138968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3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2505659" y="1574617"/>
            <a:ext cx="5410674" cy="189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2286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dirty="0">
                <a:solidFill>
                  <a:schemeClr val="dk1"/>
                </a:solidFill>
              </a:rPr>
              <a:t>Exercitar a </a:t>
            </a:r>
            <a:r>
              <a:rPr lang="pt-BR" b="1" dirty="0">
                <a:solidFill>
                  <a:schemeClr val="dk1"/>
                </a:solidFill>
              </a:rPr>
              <a:t>curiosidade intelectual</a:t>
            </a:r>
            <a:r>
              <a:rPr lang="pt-BR" dirty="0">
                <a:solidFill>
                  <a:schemeClr val="dk1"/>
                </a:solidFill>
              </a:rPr>
              <a:t> e recorrer à abordagem própria das ciências, incluindo a </a:t>
            </a:r>
            <a:r>
              <a:rPr lang="pt-BR" b="1" dirty="0">
                <a:solidFill>
                  <a:schemeClr val="dk1"/>
                </a:solidFill>
              </a:rPr>
              <a:t>investigação, a reflexão, a análise crítica, a imaginação e a criatividade</a:t>
            </a:r>
            <a:r>
              <a:rPr lang="pt-BR" dirty="0">
                <a:solidFill>
                  <a:schemeClr val="dk1"/>
                </a:solidFill>
              </a:rPr>
              <a:t>, para investigar causas, elaborar e testar hipóteses, formular e resolver problemas e criar soluções (inclusive tecnológicas) com base nos conhecimentos das diferentes áreas.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61916" y="2347577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chemeClr val="bg1"/>
                </a:solidFill>
              </a:rPr>
              <a:t>2</a:t>
            </a:r>
            <a:endParaRPr lang="pt-BR" sz="6000" b="1" dirty="0">
              <a:solidFill>
                <a:schemeClr val="bg1"/>
              </a:solidFill>
            </a:endParaRPr>
          </a:p>
        </p:txBody>
      </p:sp>
      <p:sp>
        <p:nvSpPr>
          <p:cNvPr id="12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2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1146" y="593401"/>
            <a:ext cx="2386390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D413"/>
                </a:solidFill>
              </a:rPr>
              <a:t>As 10 competências gerais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16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3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2505659" y="1574617"/>
            <a:ext cx="5076899" cy="189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dk1"/>
                </a:solidFill>
              </a:rPr>
              <a:t>Valorizar e fruir</a:t>
            </a:r>
            <a:r>
              <a:rPr lang="pt-BR" dirty="0">
                <a:solidFill>
                  <a:schemeClr val="dk1"/>
                </a:solidFill>
              </a:rPr>
              <a:t> as diversas </a:t>
            </a:r>
            <a:r>
              <a:rPr lang="pt-BR" b="1" dirty="0">
                <a:solidFill>
                  <a:schemeClr val="dk1"/>
                </a:solidFill>
              </a:rPr>
              <a:t>manifestações artísticas e </a:t>
            </a:r>
            <a:r>
              <a:rPr lang="pt-BR" b="1" dirty="0" smtClean="0">
                <a:solidFill>
                  <a:schemeClr val="dk1"/>
                </a:solidFill>
              </a:rPr>
              <a:t>culturais</a:t>
            </a:r>
            <a:r>
              <a:rPr lang="pt-BR" dirty="0" smtClean="0">
                <a:solidFill>
                  <a:schemeClr val="dk1"/>
                </a:solidFill>
              </a:rPr>
              <a:t>, </a:t>
            </a:r>
            <a:r>
              <a:rPr lang="pt-BR" dirty="0">
                <a:solidFill>
                  <a:schemeClr val="dk1"/>
                </a:solidFill>
              </a:rPr>
              <a:t>das locais às mundiais, e também participar de práticas diversificadas da </a:t>
            </a:r>
            <a:r>
              <a:rPr lang="pt-BR" b="1" dirty="0">
                <a:solidFill>
                  <a:schemeClr val="dk1"/>
                </a:solidFill>
              </a:rPr>
              <a:t>produção artístico-cultural</a:t>
            </a:r>
            <a:r>
              <a:rPr lang="pt-BR" dirty="0" smtClean="0">
                <a:solidFill>
                  <a:schemeClr val="dk1"/>
                </a:solidFill>
              </a:rPr>
              <a:t>.</a:t>
            </a:r>
            <a:endParaRPr lang="pt-BR" dirty="0">
              <a:solidFill>
                <a:schemeClr val="dk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91837" y="2146395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61916" y="2355004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chemeClr val="bg1"/>
                </a:solidFill>
              </a:rPr>
              <a:t>3</a:t>
            </a:r>
            <a:endParaRPr lang="pt-BR" sz="6000" b="1" dirty="0">
              <a:solidFill>
                <a:schemeClr val="bg1"/>
              </a:solidFill>
            </a:endParaRPr>
          </a:p>
        </p:txBody>
      </p:sp>
      <p:sp>
        <p:nvSpPr>
          <p:cNvPr id="15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2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146" y="593401"/>
            <a:ext cx="2386390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D413"/>
                </a:solidFill>
              </a:rPr>
              <a:t>As 10 competências gerais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1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3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2505659" y="1574617"/>
            <a:ext cx="5076899" cy="189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dk1"/>
                </a:solidFill>
              </a:rPr>
              <a:t>Valorizar e fruir</a:t>
            </a:r>
            <a:r>
              <a:rPr lang="pt-BR" dirty="0">
                <a:solidFill>
                  <a:schemeClr val="dk1"/>
                </a:solidFill>
              </a:rPr>
              <a:t> as diversas </a:t>
            </a:r>
            <a:r>
              <a:rPr lang="pt-BR" b="1" dirty="0">
                <a:solidFill>
                  <a:schemeClr val="dk1"/>
                </a:solidFill>
              </a:rPr>
              <a:t>manifestações artísticas e </a:t>
            </a:r>
            <a:r>
              <a:rPr lang="pt-BR" b="1" dirty="0" smtClean="0">
                <a:solidFill>
                  <a:schemeClr val="dk1"/>
                </a:solidFill>
              </a:rPr>
              <a:t>culturais </a:t>
            </a:r>
            <a:r>
              <a:rPr lang="pt-BR" b="1" dirty="0">
                <a:solidFill>
                  <a:schemeClr val="accent2"/>
                </a:solidFill>
              </a:rPr>
              <a:t>[práticas corporais], </a:t>
            </a:r>
            <a:r>
              <a:rPr lang="pt-BR" dirty="0">
                <a:solidFill>
                  <a:schemeClr val="dk1"/>
                </a:solidFill>
              </a:rPr>
              <a:t>das locais às mundiais, e também participar de práticas diversificadas da </a:t>
            </a:r>
            <a:r>
              <a:rPr lang="pt-BR" b="1" dirty="0">
                <a:solidFill>
                  <a:schemeClr val="dk1"/>
                </a:solidFill>
              </a:rPr>
              <a:t>produção artístico-cultural</a:t>
            </a:r>
            <a:r>
              <a:rPr lang="pt-BR" dirty="0" smtClean="0">
                <a:solidFill>
                  <a:schemeClr val="dk1"/>
                </a:solidFill>
              </a:rPr>
              <a:t>.</a:t>
            </a:r>
            <a:endParaRPr lang="pt-BR" dirty="0">
              <a:solidFill>
                <a:schemeClr val="dk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91837" y="2146395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61916" y="2355004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chemeClr val="bg1"/>
                </a:solidFill>
              </a:rPr>
              <a:t>3</a:t>
            </a:r>
            <a:endParaRPr lang="pt-BR" sz="6000" b="1" dirty="0">
              <a:solidFill>
                <a:schemeClr val="bg1"/>
              </a:solidFill>
            </a:endParaRPr>
          </a:p>
        </p:txBody>
      </p:sp>
      <p:sp>
        <p:nvSpPr>
          <p:cNvPr id="15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2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146" y="593401"/>
            <a:ext cx="2386390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D413"/>
                </a:solidFill>
              </a:rPr>
              <a:t>As 10 competências gerais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3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2505658" y="1574617"/>
            <a:ext cx="5622341" cy="189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dk1"/>
                </a:solidFill>
              </a:rPr>
              <a:t>Utilizar diferentes linguagens</a:t>
            </a:r>
            <a:r>
              <a:rPr lang="pt-BR" dirty="0">
                <a:solidFill>
                  <a:schemeClr val="dk1"/>
                </a:solidFill>
              </a:rPr>
              <a:t> – verbal (oral ou visual-motora, como Libras, e escrita), corporal, visual, sonora e digital –, </a:t>
            </a:r>
            <a:r>
              <a:rPr lang="pt-BR" dirty="0" smtClean="0">
                <a:solidFill>
                  <a:schemeClr val="dk1"/>
                </a:solidFill>
              </a:rPr>
              <a:t/>
            </a:r>
            <a:br>
              <a:rPr lang="pt-BR" dirty="0" smtClean="0">
                <a:solidFill>
                  <a:schemeClr val="dk1"/>
                </a:solidFill>
              </a:rPr>
            </a:br>
            <a:r>
              <a:rPr lang="pt-BR" dirty="0" smtClean="0">
                <a:solidFill>
                  <a:schemeClr val="dk1"/>
                </a:solidFill>
              </a:rPr>
              <a:t>bem </a:t>
            </a:r>
            <a:r>
              <a:rPr lang="pt-BR" dirty="0">
                <a:solidFill>
                  <a:schemeClr val="dk1"/>
                </a:solidFill>
              </a:rPr>
              <a:t>como conhecimentos das linguagens artística, matemática </a:t>
            </a:r>
            <a:r>
              <a:rPr lang="pt-BR" dirty="0" smtClean="0">
                <a:solidFill>
                  <a:schemeClr val="dk1"/>
                </a:solidFill>
              </a:rPr>
              <a:t/>
            </a:r>
            <a:br>
              <a:rPr lang="pt-BR" dirty="0" smtClean="0">
                <a:solidFill>
                  <a:schemeClr val="dk1"/>
                </a:solidFill>
              </a:rPr>
            </a:br>
            <a:r>
              <a:rPr lang="pt-BR" dirty="0" smtClean="0">
                <a:solidFill>
                  <a:schemeClr val="dk1"/>
                </a:solidFill>
              </a:rPr>
              <a:t>e </a:t>
            </a:r>
            <a:r>
              <a:rPr lang="pt-BR" dirty="0">
                <a:solidFill>
                  <a:schemeClr val="dk1"/>
                </a:solidFill>
              </a:rPr>
              <a:t>científica, para </a:t>
            </a:r>
            <a:r>
              <a:rPr lang="pt-BR" b="1" dirty="0">
                <a:solidFill>
                  <a:schemeClr val="dk1"/>
                </a:solidFill>
              </a:rPr>
              <a:t>se expressar</a:t>
            </a:r>
            <a:r>
              <a:rPr lang="pt-BR" dirty="0">
                <a:solidFill>
                  <a:schemeClr val="dk1"/>
                </a:solidFill>
              </a:rPr>
              <a:t> e partilhar informações, experiências, ideias e sentimentos em diferentes contextos e produzir sentidos que levem ao </a:t>
            </a:r>
            <a:r>
              <a:rPr lang="pt-BR" b="1" dirty="0">
                <a:solidFill>
                  <a:schemeClr val="dk1"/>
                </a:solidFill>
              </a:rPr>
              <a:t>entendimento mútuo</a:t>
            </a:r>
            <a:r>
              <a:rPr lang="pt-BR" dirty="0">
                <a:solidFill>
                  <a:schemeClr val="dk1"/>
                </a:solidFill>
              </a:rPr>
              <a:t>.</a:t>
            </a:r>
          </a:p>
        </p:txBody>
      </p:sp>
      <p:sp>
        <p:nvSpPr>
          <p:cNvPr id="12" name="Oval 11"/>
          <p:cNvSpPr/>
          <p:nvPr/>
        </p:nvSpPr>
        <p:spPr>
          <a:xfrm>
            <a:off x="1591837" y="2146395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61916" y="2355004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chemeClr val="bg1"/>
                </a:solidFill>
              </a:rPr>
              <a:t>4</a:t>
            </a:r>
            <a:endParaRPr lang="pt-BR" sz="6000" b="1" dirty="0">
              <a:solidFill>
                <a:schemeClr val="bg1"/>
              </a:solidFill>
            </a:endParaRPr>
          </a:p>
        </p:txBody>
      </p:sp>
      <p:sp>
        <p:nvSpPr>
          <p:cNvPr id="15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2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146" y="593401"/>
            <a:ext cx="2386390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D413"/>
                </a:solidFill>
              </a:rPr>
              <a:t>As 10 competências gerais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3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3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2505659" y="1574617"/>
            <a:ext cx="5326008" cy="189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dk1"/>
                </a:solidFill>
              </a:rPr>
              <a:t>Compreender, utilizar e criar tecnologias digitais de informação</a:t>
            </a:r>
            <a:r>
              <a:rPr lang="pt-BR" dirty="0">
                <a:solidFill>
                  <a:schemeClr val="dk1"/>
                </a:solidFill>
              </a:rPr>
              <a:t> e comunicação de forma crítica, significativa, reflexiva e ética nas diversas práticas sociais (incluindo as escolares) para se comunicar, acessar e disseminar informações, produzir conhecimentos, </a:t>
            </a:r>
            <a:r>
              <a:rPr lang="pt-BR" b="1" dirty="0">
                <a:solidFill>
                  <a:schemeClr val="dk1"/>
                </a:solidFill>
              </a:rPr>
              <a:t>resolver problemas e</a:t>
            </a:r>
            <a:r>
              <a:rPr lang="pt-BR" dirty="0">
                <a:solidFill>
                  <a:schemeClr val="dk1"/>
                </a:solidFill>
              </a:rPr>
              <a:t> </a:t>
            </a:r>
            <a:r>
              <a:rPr lang="pt-BR" b="1" dirty="0">
                <a:solidFill>
                  <a:schemeClr val="dk1"/>
                </a:solidFill>
              </a:rPr>
              <a:t>exercer protagonismo e autoria</a:t>
            </a:r>
            <a:r>
              <a:rPr lang="pt-BR" dirty="0">
                <a:solidFill>
                  <a:schemeClr val="dk1"/>
                </a:solidFill>
              </a:rPr>
              <a:t> na vida pessoal e coletiva.</a:t>
            </a:r>
          </a:p>
        </p:txBody>
      </p:sp>
      <p:sp>
        <p:nvSpPr>
          <p:cNvPr id="12" name="Oval 11"/>
          <p:cNvSpPr/>
          <p:nvPr/>
        </p:nvSpPr>
        <p:spPr>
          <a:xfrm>
            <a:off x="1591837" y="2138968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61916" y="2347577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chemeClr val="bg1"/>
                </a:solidFill>
              </a:rPr>
              <a:t>5</a:t>
            </a:r>
            <a:endParaRPr lang="pt-BR" sz="6000" b="1" dirty="0">
              <a:solidFill>
                <a:schemeClr val="bg1"/>
              </a:solidFill>
            </a:endParaRPr>
          </a:p>
        </p:txBody>
      </p:sp>
      <p:sp>
        <p:nvSpPr>
          <p:cNvPr id="15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2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146" y="593401"/>
            <a:ext cx="2386390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D413"/>
                </a:solidFill>
              </a:rPr>
              <a:t>As 10 competências gerais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33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1591837" y="2138968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3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2505659" y="1574617"/>
            <a:ext cx="5427608" cy="189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dk1"/>
                </a:solidFill>
              </a:rPr>
              <a:t>Valorizar a diversidade de saberes e vivências culturais e apropriar-se de conhecimentos e experiências que lhe possibilitem entender as relações próprias do </a:t>
            </a:r>
            <a:r>
              <a:rPr lang="pt-BR" b="1" dirty="0">
                <a:solidFill>
                  <a:schemeClr val="dk1"/>
                </a:solidFill>
              </a:rPr>
              <a:t>mundo do trabalho</a:t>
            </a:r>
            <a:r>
              <a:rPr lang="pt-BR" dirty="0">
                <a:solidFill>
                  <a:schemeClr val="dk1"/>
                </a:solidFill>
              </a:rPr>
              <a:t> e </a:t>
            </a:r>
            <a:r>
              <a:rPr lang="pt-BR" b="1" dirty="0">
                <a:solidFill>
                  <a:schemeClr val="dk1"/>
                </a:solidFill>
              </a:rPr>
              <a:t>fazer escolhas</a:t>
            </a:r>
            <a:r>
              <a:rPr lang="pt-BR" dirty="0">
                <a:solidFill>
                  <a:schemeClr val="dk1"/>
                </a:solidFill>
              </a:rPr>
              <a:t> alinhadas ao exercício da cidadania e ao seu </a:t>
            </a:r>
            <a:r>
              <a:rPr lang="pt-BR" b="1" dirty="0">
                <a:solidFill>
                  <a:schemeClr val="dk1"/>
                </a:solidFill>
              </a:rPr>
              <a:t>projeto de vida</a:t>
            </a:r>
            <a:r>
              <a:rPr lang="pt-BR" dirty="0">
                <a:solidFill>
                  <a:schemeClr val="dk1"/>
                </a:solidFill>
              </a:rPr>
              <a:t>, com liberdade, autonomia, consciência crítica e responsabilidade.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47062" y="2347577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chemeClr val="bg1"/>
                </a:solidFill>
              </a:rPr>
              <a:t>6</a:t>
            </a:r>
            <a:endParaRPr lang="pt-BR" sz="6000" b="1" dirty="0">
              <a:solidFill>
                <a:schemeClr val="bg1"/>
              </a:solidFill>
            </a:endParaRPr>
          </a:p>
        </p:txBody>
      </p:sp>
      <p:sp>
        <p:nvSpPr>
          <p:cNvPr id="12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2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1146" y="593401"/>
            <a:ext cx="2386390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D413"/>
                </a:solidFill>
              </a:rPr>
              <a:t>As 10 competências gerais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78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flipV="1">
            <a:off x="1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419688" y="12607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>
                <a:solidFill>
                  <a:srgbClr val="FFD413"/>
                </a:solidFill>
              </a:rPr>
              <a:t>1</a:t>
            </a:r>
          </a:p>
        </p:txBody>
      </p:sp>
      <p:sp>
        <p:nvSpPr>
          <p:cNvPr id="8" name="Shape 140"/>
          <p:cNvSpPr txBox="1"/>
          <p:nvPr/>
        </p:nvSpPr>
        <p:spPr>
          <a:xfrm>
            <a:off x="267871" y="372995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u="sng" spc="-15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 QUE É A BNCC</a:t>
            </a:r>
            <a:endParaRPr lang="pt-BR" sz="2800" u="sng" spc="-15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163"/>
          <p:cNvSpPr/>
          <p:nvPr/>
        </p:nvSpPr>
        <p:spPr>
          <a:xfrm>
            <a:off x="4581969" y="1450262"/>
            <a:ext cx="4172563" cy="58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Documento 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 define as </a:t>
            </a:r>
            <a:r>
              <a:rPr lang="pt-BR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aprendizagens essenciais 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 </a:t>
            </a:r>
            <a:r>
              <a:rPr lang="pt-BR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todos os alunos 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devem desenvolver ao longo da educação básica – de forma progressiva e por áreas de conhecimento 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66"/>
          <p:cNvSpPr/>
          <p:nvPr/>
        </p:nvSpPr>
        <p:spPr>
          <a:xfrm>
            <a:off x="4581969" y="2326253"/>
            <a:ext cx="4240297" cy="55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Referência </a:t>
            </a:r>
            <a:r>
              <a:rPr lang="pt-BR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nacional e obrigatória para a formulação dos currículos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dos sistemas e das redes escolares dos estados, do DF e dos municípios e das propostas pedagógicas das escolas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68"/>
          <p:cNvSpPr/>
          <p:nvPr/>
        </p:nvSpPr>
        <p:spPr>
          <a:xfrm>
            <a:off x="4581969" y="3264891"/>
            <a:ext cx="4401163" cy="576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Soma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-se aos propósitos que direcionam a educação brasileira para a </a:t>
            </a:r>
            <a:r>
              <a:rPr lang="pt-BR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formação humana integral 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para a construção de uma </a:t>
            </a:r>
            <a:r>
              <a:rPr lang="pt-BR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sociedade justa, democrática e inclusiva</a:t>
            </a:r>
            <a:endParaRPr sz="13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92047" y="162131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>
                <a:solidFill>
                  <a:srgbClr val="FFD413"/>
                </a:solidFill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92047" y="2488608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2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92047" y="3427240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3</a:t>
            </a:r>
            <a:endParaRPr lang="pt-BR" sz="6000" b="1" dirty="0">
              <a:solidFill>
                <a:srgbClr val="FFD413"/>
              </a:solidFill>
            </a:endParaRPr>
          </a:p>
        </p:txBody>
      </p:sp>
      <p:pic>
        <p:nvPicPr>
          <p:cNvPr id="15" name="Shape 164" descr="Resultado de imagem para base nacional comum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2330" y="863419"/>
            <a:ext cx="2188517" cy="3745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18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3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2505659" y="1574617"/>
            <a:ext cx="5076899" cy="189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dk1"/>
                </a:solidFill>
              </a:rPr>
              <a:t>Argumentar com base em fatos, dados e informações confiáveis, para formular, negociar e defender ideias, pontos de vista e decisões comuns que respeitem e promovam os direitos humanos, a consciência socioambiental e o consumo responsável em âmbito local, regional e global, com </a:t>
            </a:r>
            <a:r>
              <a:rPr lang="pt-BR" b="1" dirty="0">
                <a:solidFill>
                  <a:schemeClr val="dk1"/>
                </a:solidFill>
              </a:rPr>
              <a:t>posicionamento ético em relação </a:t>
            </a:r>
            <a:r>
              <a:rPr lang="pt-BR" b="1" dirty="0" smtClean="0">
                <a:solidFill>
                  <a:schemeClr val="dk1"/>
                </a:solidFill>
              </a:rPr>
              <a:t/>
            </a:r>
            <a:br>
              <a:rPr lang="pt-BR" b="1" dirty="0" smtClean="0">
                <a:solidFill>
                  <a:schemeClr val="dk1"/>
                </a:solidFill>
              </a:rPr>
            </a:br>
            <a:r>
              <a:rPr lang="pt-BR" b="1" dirty="0" smtClean="0">
                <a:solidFill>
                  <a:schemeClr val="dk1"/>
                </a:solidFill>
              </a:rPr>
              <a:t>ao </a:t>
            </a:r>
            <a:r>
              <a:rPr lang="pt-BR" b="1" dirty="0">
                <a:solidFill>
                  <a:schemeClr val="dk1"/>
                </a:solidFill>
              </a:rPr>
              <a:t>cuidado de si mesmo, dos outros e do planeta</a:t>
            </a:r>
            <a:r>
              <a:rPr lang="pt-BR" b="1" dirty="0" smtClean="0">
                <a:solidFill>
                  <a:schemeClr val="dk1"/>
                </a:solidFill>
              </a:rPr>
              <a:t>.</a:t>
            </a:r>
            <a:endParaRPr lang="pt-BR" b="1" dirty="0">
              <a:solidFill>
                <a:schemeClr val="dk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91837" y="2138968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61916" y="2347577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chemeClr val="bg1"/>
                </a:solidFill>
              </a:rPr>
              <a:t>7</a:t>
            </a:r>
            <a:endParaRPr lang="pt-BR" sz="6000" b="1" dirty="0">
              <a:solidFill>
                <a:schemeClr val="bg1"/>
              </a:solidFill>
            </a:endParaRPr>
          </a:p>
        </p:txBody>
      </p:sp>
      <p:sp>
        <p:nvSpPr>
          <p:cNvPr id="15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2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146" y="593401"/>
            <a:ext cx="2386390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D413"/>
                </a:solidFill>
              </a:rPr>
              <a:t>As 10 competências gerais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0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1591837" y="2138968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3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2505659" y="1574617"/>
            <a:ext cx="5180871" cy="189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2286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dirty="0">
                <a:solidFill>
                  <a:schemeClr val="dk1"/>
                </a:solidFill>
              </a:rPr>
              <a:t>Conhecer-se, apreciar-se e cuidar de sua </a:t>
            </a:r>
            <a:r>
              <a:rPr lang="pt-BR" b="1" dirty="0">
                <a:solidFill>
                  <a:schemeClr val="dk1"/>
                </a:solidFill>
              </a:rPr>
              <a:t>saúde física </a:t>
            </a:r>
            <a:r>
              <a:rPr lang="pt-BR" b="1" dirty="0" smtClean="0">
                <a:solidFill>
                  <a:schemeClr val="dk1"/>
                </a:solidFill>
              </a:rPr>
              <a:t/>
            </a:r>
            <a:br>
              <a:rPr lang="pt-BR" b="1" dirty="0" smtClean="0">
                <a:solidFill>
                  <a:schemeClr val="dk1"/>
                </a:solidFill>
              </a:rPr>
            </a:br>
            <a:r>
              <a:rPr lang="pt-BR" b="1" dirty="0" smtClean="0">
                <a:solidFill>
                  <a:schemeClr val="dk1"/>
                </a:solidFill>
              </a:rPr>
              <a:t>e </a:t>
            </a:r>
            <a:r>
              <a:rPr lang="pt-BR" b="1" dirty="0">
                <a:solidFill>
                  <a:schemeClr val="dk1"/>
                </a:solidFill>
              </a:rPr>
              <a:t>emocional</a:t>
            </a:r>
            <a:r>
              <a:rPr lang="pt-BR" dirty="0">
                <a:solidFill>
                  <a:schemeClr val="dk1"/>
                </a:solidFill>
              </a:rPr>
              <a:t>, </a:t>
            </a:r>
            <a:r>
              <a:rPr lang="pt-BR" b="1" dirty="0">
                <a:solidFill>
                  <a:schemeClr val="dk1"/>
                </a:solidFill>
              </a:rPr>
              <a:t>compreendendo-se na </a:t>
            </a:r>
            <a:r>
              <a:rPr lang="pt-BR" dirty="0">
                <a:solidFill>
                  <a:schemeClr val="dk1"/>
                </a:solidFill>
              </a:rPr>
              <a:t>diversidade humana </a:t>
            </a:r>
            <a:r>
              <a:rPr lang="pt-BR" dirty="0" smtClean="0">
                <a:solidFill>
                  <a:schemeClr val="dk1"/>
                </a:solidFill>
              </a:rPr>
              <a:t/>
            </a:r>
            <a:br>
              <a:rPr lang="pt-BR" dirty="0" smtClean="0">
                <a:solidFill>
                  <a:schemeClr val="dk1"/>
                </a:solidFill>
              </a:rPr>
            </a:br>
            <a:r>
              <a:rPr lang="pt-BR" dirty="0" smtClean="0">
                <a:solidFill>
                  <a:schemeClr val="dk1"/>
                </a:solidFill>
              </a:rPr>
              <a:t>e </a:t>
            </a:r>
            <a:r>
              <a:rPr lang="pt-BR" dirty="0">
                <a:solidFill>
                  <a:schemeClr val="dk1"/>
                </a:solidFill>
              </a:rPr>
              <a:t>reconhecendo suas emoções e as dos outros, </a:t>
            </a:r>
            <a:r>
              <a:rPr lang="pt-BR" dirty="0" smtClean="0">
                <a:solidFill>
                  <a:schemeClr val="dk1"/>
                </a:solidFill>
              </a:rPr>
              <a:t/>
            </a:r>
            <a:br>
              <a:rPr lang="pt-BR" dirty="0" smtClean="0">
                <a:solidFill>
                  <a:schemeClr val="dk1"/>
                </a:solidFill>
              </a:rPr>
            </a:br>
            <a:r>
              <a:rPr lang="pt-BR" dirty="0" smtClean="0">
                <a:solidFill>
                  <a:schemeClr val="dk1"/>
                </a:solidFill>
              </a:rPr>
              <a:t>com </a:t>
            </a:r>
            <a:r>
              <a:rPr lang="pt-BR" dirty="0">
                <a:solidFill>
                  <a:schemeClr val="dk1"/>
                </a:solidFill>
              </a:rPr>
              <a:t>autocrítica e capacidade para lidar com elas.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61916" y="2347577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chemeClr val="bg1"/>
                </a:solidFill>
              </a:rPr>
              <a:t>8</a:t>
            </a:r>
            <a:endParaRPr lang="pt-BR" sz="6000" b="1" dirty="0">
              <a:solidFill>
                <a:schemeClr val="bg1"/>
              </a:solidFill>
            </a:endParaRPr>
          </a:p>
        </p:txBody>
      </p:sp>
      <p:sp>
        <p:nvSpPr>
          <p:cNvPr id="12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2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1146" y="593401"/>
            <a:ext cx="2386390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D413"/>
                </a:solidFill>
              </a:rPr>
              <a:t>As 10 competências gerais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6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3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2505659" y="1574617"/>
            <a:ext cx="5076899" cy="189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dk1"/>
                </a:solidFill>
              </a:rPr>
              <a:t>Exercitar a </a:t>
            </a:r>
            <a:r>
              <a:rPr lang="pt-BR" b="1" dirty="0">
                <a:solidFill>
                  <a:schemeClr val="dk1"/>
                </a:solidFill>
              </a:rPr>
              <a:t>empatia</a:t>
            </a:r>
            <a:r>
              <a:rPr lang="pt-BR" dirty="0">
                <a:solidFill>
                  <a:schemeClr val="dk1"/>
                </a:solidFill>
              </a:rPr>
              <a:t>, o diálogo, a resolução de conflitos </a:t>
            </a:r>
            <a:r>
              <a:rPr lang="pt-BR" dirty="0" smtClean="0">
                <a:solidFill>
                  <a:schemeClr val="dk1"/>
                </a:solidFill>
              </a:rPr>
              <a:t/>
            </a:r>
            <a:br>
              <a:rPr lang="pt-BR" dirty="0" smtClean="0">
                <a:solidFill>
                  <a:schemeClr val="dk1"/>
                </a:solidFill>
              </a:rPr>
            </a:br>
            <a:r>
              <a:rPr lang="pt-BR" dirty="0" smtClean="0">
                <a:solidFill>
                  <a:schemeClr val="dk1"/>
                </a:solidFill>
              </a:rPr>
              <a:t>e </a:t>
            </a:r>
            <a:r>
              <a:rPr lang="pt-BR" dirty="0">
                <a:solidFill>
                  <a:schemeClr val="dk1"/>
                </a:solidFill>
              </a:rPr>
              <a:t>a </a:t>
            </a:r>
            <a:r>
              <a:rPr lang="pt-BR" b="1" dirty="0">
                <a:solidFill>
                  <a:schemeClr val="dk1"/>
                </a:solidFill>
              </a:rPr>
              <a:t>cooperação</a:t>
            </a:r>
            <a:r>
              <a:rPr lang="pt-BR" dirty="0">
                <a:solidFill>
                  <a:schemeClr val="dk1"/>
                </a:solidFill>
              </a:rPr>
              <a:t>, fazendo-se respeitar e promovendo o</a:t>
            </a:r>
            <a:r>
              <a:rPr lang="pt-BR" b="1" dirty="0">
                <a:solidFill>
                  <a:schemeClr val="dk1"/>
                </a:solidFill>
              </a:rPr>
              <a:t> respeito </a:t>
            </a:r>
            <a:r>
              <a:rPr lang="pt-BR" b="1" dirty="0" smtClean="0">
                <a:solidFill>
                  <a:schemeClr val="dk1"/>
                </a:solidFill>
              </a:rPr>
              <a:t>ao </a:t>
            </a:r>
            <a:r>
              <a:rPr lang="pt-BR" b="1" dirty="0">
                <a:solidFill>
                  <a:schemeClr val="dk1"/>
                </a:solidFill>
              </a:rPr>
              <a:t>outro</a:t>
            </a:r>
            <a:r>
              <a:rPr lang="pt-BR" dirty="0">
                <a:solidFill>
                  <a:schemeClr val="dk1"/>
                </a:solidFill>
              </a:rPr>
              <a:t> e aos direitos humanos, com acolhimento e </a:t>
            </a:r>
            <a:r>
              <a:rPr lang="pt-BR" b="1" dirty="0">
                <a:solidFill>
                  <a:schemeClr val="dk1"/>
                </a:solidFill>
              </a:rPr>
              <a:t>valorização da diversidade</a:t>
            </a:r>
            <a:r>
              <a:rPr lang="pt-BR" dirty="0">
                <a:solidFill>
                  <a:schemeClr val="dk1"/>
                </a:solidFill>
              </a:rPr>
              <a:t> de indivíduos e de grupos sociais, seus saberes, identidades, culturas e potencialidades, sem preconceitos </a:t>
            </a:r>
            <a:r>
              <a:rPr lang="pt-BR" dirty="0" smtClean="0">
                <a:solidFill>
                  <a:schemeClr val="dk1"/>
                </a:solidFill>
              </a:rPr>
              <a:t>de </a:t>
            </a:r>
            <a:r>
              <a:rPr lang="pt-BR" dirty="0">
                <a:solidFill>
                  <a:schemeClr val="dk1"/>
                </a:solidFill>
              </a:rPr>
              <a:t>qualquer natureza.</a:t>
            </a:r>
          </a:p>
        </p:txBody>
      </p:sp>
      <p:sp>
        <p:nvSpPr>
          <p:cNvPr id="12" name="Oval 11"/>
          <p:cNvSpPr/>
          <p:nvPr/>
        </p:nvSpPr>
        <p:spPr>
          <a:xfrm>
            <a:off x="1591837" y="2146395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61916" y="2355004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chemeClr val="bg1"/>
                </a:solidFill>
              </a:rPr>
              <a:t>9</a:t>
            </a:r>
            <a:endParaRPr lang="pt-BR" sz="6000" b="1" dirty="0">
              <a:solidFill>
                <a:schemeClr val="bg1"/>
              </a:solidFill>
            </a:endParaRPr>
          </a:p>
        </p:txBody>
      </p:sp>
      <p:sp>
        <p:nvSpPr>
          <p:cNvPr id="15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2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146" y="593401"/>
            <a:ext cx="2386390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D413"/>
                </a:solidFill>
              </a:rPr>
              <a:t>As 10 competências gerais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1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3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2505659" y="1574617"/>
            <a:ext cx="5076899" cy="189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dk1"/>
                </a:solidFill>
              </a:rPr>
              <a:t>Agir pessoal e coletivamente com </a:t>
            </a:r>
            <a:r>
              <a:rPr lang="pt-BR" b="1" dirty="0">
                <a:solidFill>
                  <a:schemeClr val="dk1"/>
                </a:solidFill>
              </a:rPr>
              <a:t>autonomia</a:t>
            </a:r>
            <a:r>
              <a:rPr lang="pt-BR" dirty="0">
                <a:solidFill>
                  <a:schemeClr val="dk1"/>
                </a:solidFill>
              </a:rPr>
              <a:t>, responsabilidade, flexibilidade, </a:t>
            </a:r>
            <a:r>
              <a:rPr lang="pt-BR" b="1" dirty="0">
                <a:solidFill>
                  <a:schemeClr val="dk1"/>
                </a:solidFill>
              </a:rPr>
              <a:t>resiliência e determinação</a:t>
            </a:r>
            <a:r>
              <a:rPr lang="pt-BR" dirty="0">
                <a:solidFill>
                  <a:schemeClr val="dk1"/>
                </a:solidFill>
              </a:rPr>
              <a:t>, </a:t>
            </a:r>
            <a:r>
              <a:rPr lang="pt-BR" b="1" dirty="0">
                <a:solidFill>
                  <a:schemeClr val="dk1"/>
                </a:solidFill>
              </a:rPr>
              <a:t>tomando decisões</a:t>
            </a:r>
            <a:r>
              <a:rPr lang="pt-BR" dirty="0">
                <a:solidFill>
                  <a:schemeClr val="dk1"/>
                </a:solidFill>
              </a:rPr>
              <a:t> </a:t>
            </a:r>
            <a:r>
              <a:rPr lang="pt-BR" dirty="0" smtClean="0">
                <a:solidFill>
                  <a:schemeClr val="dk1"/>
                </a:solidFill>
              </a:rPr>
              <a:t>com </a:t>
            </a:r>
            <a:r>
              <a:rPr lang="pt-BR" dirty="0">
                <a:solidFill>
                  <a:schemeClr val="dk1"/>
                </a:solidFill>
              </a:rPr>
              <a:t>base em </a:t>
            </a:r>
            <a:r>
              <a:rPr lang="pt-BR" b="1" dirty="0">
                <a:solidFill>
                  <a:schemeClr val="dk1"/>
                </a:solidFill>
              </a:rPr>
              <a:t>princípios éticos</a:t>
            </a:r>
            <a:r>
              <a:rPr lang="pt-BR" dirty="0">
                <a:solidFill>
                  <a:schemeClr val="dk1"/>
                </a:solidFill>
              </a:rPr>
              <a:t>, democráticos, inclusivos, sustentáveis e solidários.</a:t>
            </a:r>
          </a:p>
        </p:txBody>
      </p:sp>
      <p:sp>
        <p:nvSpPr>
          <p:cNvPr id="12" name="Oval 11"/>
          <p:cNvSpPr/>
          <p:nvPr/>
        </p:nvSpPr>
        <p:spPr>
          <a:xfrm>
            <a:off x="1591837" y="2146395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91095" y="2362431"/>
            <a:ext cx="97743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spc="-300" dirty="0" smtClean="0">
                <a:solidFill>
                  <a:schemeClr val="bg1"/>
                </a:solidFill>
              </a:rPr>
              <a:t>10</a:t>
            </a:r>
            <a:endParaRPr lang="pt-BR" sz="6000" b="1" spc="-300" dirty="0">
              <a:solidFill>
                <a:schemeClr val="bg1"/>
              </a:solidFill>
            </a:endParaRPr>
          </a:p>
        </p:txBody>
      </p:sp>
      <p:sp>
        <p:nvSpPr>
          <p:cNvPr id="15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2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146" y="593401"/>
            <a:ext cx="2386390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D413"/>
                </a:solidFill>
              </a:rPr>
              <a:t>As 10 competências gerais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288"/>
          <p:cNvSpPr/>
          <p:nvPr/>
        </p:nvSpPr>
        <p:spPr>
          <a:xfrm>
            <a:off x="2908" y="928896"/>
            <a:ext cx="9143999" cy="3259963"/>
          </a:xfrm>
          <a:prstGeom prst="rect">
            <a:avLst/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3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3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706564" y="4169796"/>
            <a:ext cx="2012263" cy="268074"/>
          </a:xfrm>
          <a:prstGeom prst="rect">
            <a:avLst/>
          </a:prstGeom>
          <a:noFill/>
          <a:ln>
            <a:solidFill>
              <a:srgbClr val="092474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632" y="4263129"/>
            <a:ext cx="658575" cy="39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flipV="1">
            <a:off x="2096619" y="2177923"/>
            <a:ext cx="782047" cy="214535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288"/>
          <p:cNvSpPr/>
          <p:nvPr/>
        </p:nvSpPr>
        <p:spPr>
          <a:xfrm>
            <a:off x="-16735" y="935855"/>
            <a:ext cx="9163641" cy="3259963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REFLITA</a:t>
            </a:r>
            <a:r>
              <a:rPr lang="pt-BR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Qual </a:t>
            </a:r>
            <a:r>
              <a:rPr lang="pt-B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é a relação entre as 10 competências gerais </a:t>
            </a: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propostas </a:t>
            </a:r>
            <a:r>
              <a:rPr lang="pt-B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pela BNCC </a:t>
            </a:r>
            <a:r>
              <a:rPr lang="pt-B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 o </a:t>
            </a:r>
            <a:r>
              <a:rPr lang="pt-BR" dirty="0" smtClean="0">
                <a:solidFill>
                  <a:srgbClr val="FFD413"/>
                </a:solidFill>
                <a:latin typeface="Calibri"/>
                <a:ea typeface="Calibri"/>
                <a:cs typeface="Calibri"/>
                <a:sym typeface="Calibri"/>
              </a:rPr>
              <a:t>cidadão </a:t>
            </a:r>
            <a:r>
              <a:rPr lang="pt-BR" dirty="0">
                <a:solidFill>
                  <a:srgbClr val="FFD413"/>
                </a:solidFill>
                <a:latin typeface="Calibri"/>
                <a:ea typeface="Calibri"/>
                <a:cs typeface="Calibri"/>
                <a:sym typeface="Calibri"/>
              </a:rPr>
              <a:t>que queremos formar?</a:t>
            </a:r>
          </a:p>
        </p:txBody>
      </p:sp>
    </p:spTree>
    <p:extLst>
      <p:ext uri="{BB962C8B-B14F-4D97-AF65-F5344CB8AC3E}">
        <p14:creationId xmlns:p14="http://schemas.microsoft.com/office/powerpoint/2010/main" val="46013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427" y="145381"/>
            <a:ext cx="3499367" cy="481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168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8"/>
          <p:cNvSpPr/>
          <p:nvPr/>
        </p:nvSpPr>
        <p:spPr>
          <a:xfrm>
            <a:off x="2908" y="1297490"/>
            <a:ext cx="9163641" cy="2887160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250"/>
          <p:cNvSpPr/>
          <p:nvPr/>
        </p:nvSpPr>
        <p:spPr>
          <a:xfrm>
            <a:off x="6522921" y="636350"/>
            <a:ext cx="2299557" cy="4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HABILIDADES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50"/>
          <p:cNvSpPr/>
          <p:nvPr/>
        </p:nvSpPr>
        <p:spPr>
          <a:xfrm>
            <a:off x="1788799" y="686730"/>
            <a:ext cx="1894729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UNIDADES TEMÁTICAS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259"/>
          <p:cNvSpPr/>
          <p:nvPr/>
        </p:nvSpPr>
        <p:spPr>
          <a:xfrm rot="5400000">
            <a:off x="354119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826899" y="725673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26899" y="1085475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hape 250"/>
          <p:cNvSpPr/>
          <p:nvPr/>
        </p:nvSpPr>
        <p:spPr>
          <a:xfrm>
            <a:off x="3899426" y="686730"/>
            <a:ext cx="2414087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OBJETOS DE CONHECIMENTO</a:t>
            </a:r>
          </a:p>
        </p:txBody>
      </p:sp>
      <p:sp>
        <p:nvSpPr>
          <p:cNvPr id="12" name="Shape 259"/>
          <p:cNvSpPr/>
          <p:nvPr/>
        </p:nvSpPr>
        <p:spPr>
          <a:xfrm rot="5400000">
            <a:off x="615797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937526" y="725673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937526" y="1073376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hape 259"/>
          <p:cNvSpPr/>
          <p:nvPr/>
        </p:nvSpPr>
        <p:spPr>
          <a:xfrm rot="5400000">
            <a:off x="754882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548321" y="725673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548321" y="1085475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254242" y="506951"/>
          <a:ext cx="1366240" cy="841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2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u="none" strike="noStrike" cap="none" dirty="0" smtClean="0">
                          <a:solidFill>
                            <a:srgbClr val="5FBB4A"/>
                          </a:solidFill>
                        </a:rPr>
                        <a:t>2º ano</a:t>
                      </a:r>
                      <a:endParaRPr lang="pt-BR" sz="1800" u="none" strike="noStrike" cap="none" dirty="0">
                        <a:solidFill>
                          <a:srgbClr val="5FBB4A"/>
                        </a:solidFill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95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Shape 1428"/>
          <p:cNvSpPr txBox="1"/>
          <p:nvPr/>
        </p:nvSpPr>
        <p:spPr>
          <a:xfrm>
            <a:off x="628944" y="3696394"/>
            <a:ext cx="1675800" cy="37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900" tIns="0" rIns="6490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Shape 1434"/>
          <p:cNvSpPr/>
          <p:nvPr/>
        </p:nvSpPr>
        <p:spPr>
          <a:xfrm>
            <a:off x="6548321" y="1357579"/>
            <a:ext cx="2330347" cy="317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(EF02CI04) </a:t>
            </a:r>
            <a:r>
              <a:rPr lang="pt-BR" sz="1100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Descrever características </a:t>
            </a:r>
            <a:r>
              <a:rPr lang="pt-BR" sz="11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 plantas e animais (tamanho, forma, cor, fase da vida, local onde se desenvolvem etc.) que fazem parte </a:t>
            </a:r>
            <a: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pt-BR" sz="11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seu cotidiano e relacioná-las ao ambiente em que eles vivem.</a:t>
            </a:r>
            <a:endParaRPr sz="1100" dirty="0">
              <a:solidFill>
                <a:srgbClr val="092474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(EF02CI05) </a:t>
            </a:r>
            <a:r>
              <a:rPr lang="pt-BR" sz="1100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Investigar a importância </a:t>
            </a:r>
            <a: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da </a:t>
            </a:r>
            <a:r>
              <a:rPr lang="pt-BR" sz="11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água e da luz para a manutenção da vida de plantas em geral.</a:t>
            </a:r>
            <a:endParaRPr sz="1100" dirty="0">
              <a:solidFill>
                <a:srgbClr val="092474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(EF02CI06) </a:t>
            </a:r>
            <a:r>
              <a:rPr lang="pt-BR" sz="1100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Identificar as principais partes</a:t>
            </a:r>
            <a:r>
              <a:rPr lang="pt-BR" sz="11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de uma planta e a função desempenhada por cada uma delas, </a:t>
            </a:r>
            <a: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pt-BR" sz="11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analisar as relações entre as plantas, o ambiente e os demais seres vivos. </a:t>
            </a:r>
            <a:endParaRPr sz="1100" dirty="0">
              <a:solidFill>
                <a:srgbClr val="092474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05765" y="2809738"/>
            <a:ext cx="176634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Seres vivos no ambiente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22295" y="2799056"/>
            <a:ext cx="1761233" cy="289823"/>
          </a:xfrm>
          <a:prstGeom prst="rect">
            <a:avLst/>
          </a:prstGeom>
          <a:solidFill>
            <a:srgbClr val="092474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VIDA E EVOLUÇÃO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05765" y="3230489"/>
            <a:ext cx="176634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Plantas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522921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949452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312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788799" y="25399"/>
            <a:ext cx="4734122" cy="109121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6"/>
          <p:cNvSpPr/>
          <p:nvPr/>
        </p:nvSpPr>
        <p:spPr>
          <a:xfrm>
            <a:off x="1" y="2"/>
            <a:ext cx="9143999" cy="4736768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1826899" y="352219"/>
            <a:ext cx="50242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“Documentos curriculares deveriam funcionar </a:t>
            </a:r>
            <a:r>
              <a:rPr lang="pt-BR" sz="2800" dirty="0">
                <a:solidFill>
                  <a:schemeClr val="bg1"/>
                </a:solidFill>
              </a:rPr>
              <a:t>como um </a:t>
            </a:r>
            <a:r>
              <a:rPr lang="pt-BR" sz="2800" b="1" dirty="0">
                <a:solidFill>
                  <a:schemeClr val="bg1"/>
                </a:solidFill>
              </a:rPr>
              <a:t>guia de estudo </a:t>
            </a:r>
            <a:r>
              <a:rPr lang="pt-BR" sz="2800" dirty="0">
                <a:solidFill>
                  <a:schemeClr val="bg1"/>
                </a:solidFill>
              </a:rPr>
              <a:t>e não </a:t>
            </a:r>
            <a:r>
              <a:rPr lang="pt-BR" sz="2800" dirty="0" smtClean="0">
                <a:solidFill>
                  <a:schemeClr val="bg1"/>
                </a:solidFill>
              </a:rPr>
              <a:t>como um </a:t>
            </a:r>
            <a:r>
              <a:rPr lang="pt-BR" sz="2800" b="1" dirty="0">
                <a:solidFill>
                  <a:schemeClr val="bg1"/>
                </a:solidFill>
              </a:rPr>
              <a:t>manual de instruções</a:t>
            </a:r>
            <a:r>
              <a:rPr lang="pt-BR" sz="2800" dirty="0">
                <a:solidFill>
                  <a:schemeClr val="bg1"/>
                </a:solidFill>
              </a:rPr>
              <a:t>, portanto, não </a:t>
            </a:r>
            <a:r>
              <a:rPr lang="pt-BR" sz="2800" dirty="0" smtClean="0">
                <a:solidFill>
                  <a:schemeClr val="bg1"/>
                </a:solidFill>
              </a:rPr>
              <a:t>deveriam ser tomados como o fim </a:t>
            </a:r>
            <a:r>
              <a:rPr lang="pt-BR" sz="2800" dirty="0">
                <a:solidFill>
                  <a:schemeClr val="bg1"/>
                </a:solidFill>
              </a:rPr>
              <a:t>da linha, e sim o ponto de partida de </a:t>
            </a:r>
            <a:r>
              <a:rPr lang="pt-BR" sz="2800" dirty="0" smtClean="0">
                <a:solidFill>
                  <a:schemeClr val="bg1"/>
                </a:solidFill>
              </a:rPr>
              <a:t>uma série </a:t>
            </a:r>
            <a:r>
              <a:rPr lang="pt-BR" sz="2800" dirty="0">
                <a:solidFill>
                  <a:schemeClr val="bg1"/>
                </a:solidFill>
              </a:rPr>
              <a:t>de discussões sobre o que deve ser </a:t>
            </a:r>
            <a:r>
              <a:rPr lang="pt-BR" sz="2800" dirty="0" smtClean="0">
                <a:solidFill>
                  <a:schemeClr val="bg1"/>
                </a:solidFill>
              </a:rPr>
              <a:t>ensinado na escola” </a:t>
            </a:r>
          </a:p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González &amp; Fraga (2009, p. 114).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6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" y="2"/>
            <a:ext cx="9143999" cy="4736768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" y="3015874"/>
            <a:ext cx="9144000" cy="97872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dirty="0" smtClean="0">
                <a:solidFill>
                  <a:schemeClr val="bg1"/>
                </a:solidFill>
              </a:rPr>
              <a:t>Fernando Jaime González</a:t>
            </a:r>
          </a:p>
          <a:p>
            <a: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pt-BR" sz="24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dirty="0" smtClean="0">
                <a:solidFill>
                  <a:schemeClr val="bg1"/>
                </a:solidFill>
              </a:rPr>
              <a:t>fjg@unijui.edu.br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825645" y="872651"/>
            <a:ext cx="33560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"Para todo problema complexo existe uma solução clara, simples e errada</a:t>
            </a:r>
            <a:r>
              <a:rPr lang="pt-BR" sz="2000" dirty="0" smtClean="0">
                <a:solidFill>
                  <a:schemeClr val="bg1"/>
                </a:solidFill>
              </a:rPr>
              <a:t>.“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</a:rPr>
              <a:t>H</a:t>
            </a:r>
            <a:r>
              <a:rPr lang="pt-BR" sz="2000" dirty="0">
                <a:solidFill>
                  <a:schemeClr val="bg1"/>
                </a:solidFill>
              </a:rPr>
              <a:t>. L. </a:t>
            </a:r>
            <a:r>
              <a:rPr lang="pt-BR" sz="2000" dirty="0" err="1">
                <a:solidFill>
                  <a:schemeClr val="bg1"/>
                </a:solidFill>
              </a:rPr>
              <a:t>Mencken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10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288"/>
          <p:cNvSpPr/>
          <p:nvPr/>
        </p:nvSpPr>
        <p:spPr>
          <a:xfrm>
            <a:off x="2908" y="928896"/>
            <a:ext cx="9143999" cy="3259963"/>
          </a:xfrm>
          <a:prstGeom prst="rect">
            <a:avLst/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 MEC pergunta:</a:t>
            </a:r>
            <a:endParaRPr lang="pt-BR" sz="3000" u="sng" dirty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234"/>
          <p:cNvSpPr/>
          <p:nvPr/>
        </p:nvSpPr>
        <p:spPr>
          <a:xfrm>
            <a:off x="6810312" y="4188859"/>
            <a:ext cx="1871380" cy="249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0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COMPARTILHE SUAS RESPOSTAS</a:t>
            </a:r>
            <a:endParaRPr lang="pt-BR" sz="10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6706564" y="4169796"/>
            <a:ext cx="2012263" cy="268074"/>
          </a:xfrm>
          <a:prstGeom prst="rect">
            <a:avLst/>
          </a:prstGeom>
          <a:noFill/>
          <a:ln>
            <a:solidFill>
              <a:srgbClr val="092474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632" y="4263129"/>
            <a:ext cx="658575" cy="394601"/>
          </a:xfrm>
          <a:prstGeom prst="rect">
            <a:avLst/>
          </a:prstGeom>
        </p:spPr>
      </p:pic>
      <p:sp>
        <p:nvSpPr>
          <p:cNvPr id="7" name="Shape 288"/>
          <p:cNvSpPr/>
          <p:nvPr/>
        </p:nvSpPr>
        <p:spPr>
          <a:xfrm>
            <a:off x="-16735" y="935855"/>
            <a:ext cx="9163641" cy="3259963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REFLITA</a:t>
            </a:r>
            <a:r>
              <a:rPr lang="pt-BR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endParaRPr lang="pt-BR" dirty="0" smtClea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24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Qual </a:t>
            </a:r>
            <a:r>
              <a:rPr lang="pt-BR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é a relação entre as 10 competências gerais </a:t>
            </a:r>
            <a:r>
              <a:rPr lang="pt-BR" sz="24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24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24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propostas </a:t>
            </a:r>
            <a:r>
              <a:rPr lang="pt-BR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pela BNCC </a:t>
            </a:r>
            <a:r>
              <a:rPr lang="pt-BR" sz="24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 o </a:t>
            </a:r>
            <a:r>
              <a:rPr lang="pt-BR" sz="2400" dirty="0" smtClean="0">
                <a:solidFill>
                  <a:srgbClr val="FFD413"/>
                </a:solidFill>
                <a:latin typeface="Calibri"/>
                <a:ea typeface="Calibri"/>
                <a:cs typeface="Calibri"/>
                <a:sym typeface="Calibri"/>
              </a:rPr>
              <a:t>cidadão </a:t>
            </a:r>
            <a:r>
              <a:rPr lang="pt-BR" sz="2400" dirty="0">
                <a:solidFill>
                  <a:srgbClr val="FFD413"/>
                </a:solidFill>
                <a:latin typeface="Calibri"/>
                <a:ea typeface="Calibri"/>
                <a:cs typeface="Calibri"/>
                <a:sym typeface="Calibri"/>
              </a:rPr>
              <a:t>que queremos formar?</a:t>
            </a:r>
          </a:p>
        </p:txBody>
      </p:sp>
    </p:spTree>
    <p:extLst>
      <p:ext uri="{BB962C8B-B14F-4D97-AF65-F5344CB8AC3E}">
        <p14:creationId xmlns:p14="http://schemas.microsoft.com/office/powerpoint/2010/main" val="93957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2"/>
            <a:ext cx="9143999" cy="4736768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91345" y="1835727"/>
            <a:ext cx="5652655" cy="812784"/>
          </a:xfrm>
          <a:prstGeom prst="rect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491345" y="1883638"/>
            <a:ext cx="594786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900" b="1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Estrutura do documento: A Educação Infantil e os </a:t>
            </a:r>
            <a:r>
              <a:rPr lang="pt-BR" sz="1900" b="1" dirty="0" smtClean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componentes curriculares </a:t>
            </a:r>
            <a:r>
              <a:rPr lang="pt-BR" sz="1900" b="1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do Ensino Fundamental </a:t>
            </a:r>
          </a:p>
        </p:txBody>
      </p:sp>
      <p:sp>
        <p:nvSpPr>
          <p:cNvPr id="8" name="Rectangle 7"/>
          <p:cNvSpPr/>
          <p:nvPr/>
        </p:nvSpPr>
        <p:spPr>
          <a:xfrm>
            <a:off x="635171" y="1279873"/>
            <a:ext cx="2136214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40000" b="1" dirty="0" smtClean="0">
                <a:solidFill>
                  <a:schemeClr val="bg1"/>
                </a:solidFill>
              </a:rPr>
              <a:t>4</a:t>
            </a:r>
            <a:endParaRPr lang="pt-BR" sz="40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11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flipV="1">
            <a:off x="1103690" y="4253045"/>
            <a:ext cx="5503588" cy="266983"/>
          </a:xfrm>
          <a:prstGeom prst="rect">
            <a:avLst/>
          </a:prstGeom>
          <a:noFill/>
          <a:ln>
            <a:solidFill>
              <a:srgbClr val="092474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graphicFrame>
        <p:nvGraphicFramePr>
          <p:cNvPr id="3" name="Shape 178"/>
          <p:cNvGraphicFramePr/>
          <p:nvPr>
            <p:extLst>
              <p:ext uri="{D42A27DB-BD31-4B8C-83A1-F6EECF244321}">
                <p14:modId xmlns:p14="http://schemas.microsoft.com/office/powerpoint/2010/main" val="991810311"/>
              </p:ext>
            </p:extLst>
          </p:nvPr>
        </p:nvGraphicFramePr>
        <p:xfrm>
          <a:off x="806602" y="1045167"/>
          <a:ext cx="7613085" cy="313789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21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0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1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5801">
                <a:tc>
                  <a:txBody>
                    <a:bodyPr/>
                    <a:lstStyle/>
                    <a:p>
                      <a:pPr marL="0" marR="0" lvl="0" indent="342900" algn="l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DOCUMENTO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8600" marR="68600" marT="34300" marB="343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O QUE DIZ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719">
                <a:tc>
                  <a:txBody>
                    <a:bodyPr/>
                    <a:lstStyle/>
                    <a:p>
                      <a:pPr marL="0" marR="0" lvl="0" indent="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b="1" u="none" strike="noStrike" cap="none" dirty="0">
                          <a:solidFill>
                            <a:schemeClr val="dk1"/>
                          </a:solidFill>
                          <a:latin typeface="+mn-lt"/>
                        </a:rPr>
                        <a:t>Constituição Federal</a:t>
                      </a:r>
                      <a:endParaRPr sz="1300" b="1" u="none" strike="noStrike" cap="none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Art. 210º</a:t>
                      </a:r>
                      <a:endParaRPr sz="1200" b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222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Serão fixados conteúdos mínimos para o Ensino Fundamental, </a:t>
                      </a:r>
                      <a:r>
                        <a:rPr lang="pt-BR" sz="1200" b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pt-BR" sz="1200" b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pt-BR" sz="1200" b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de </a:t>
                      </a:r>
                      <a:r>
                        <a:rPr lang="pt-BR" sz="12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maneira a assegurar formação básica comum (…)</a:t>
                      </a:r>
                      <a:endParaRPr sz="1200" b="0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5350">
                <a:tc>
                  <a:txBody>
                    <a:bodyPr/>
                    <a:lstStyle/>
                    <a:p>
                      <a:pPr marL="0" marR="0" lvl="0" indent="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b="1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Lei de Diretrizes </a:t>
                      </a:r>
                      <a:r>
                        <a:rPr lang="pt-BR" sz="1300" b="1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pt-BR" sz="1300" b="1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pt-BR" sz="1300" b="1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        e</a:t>
                      </a:r>
                      <a:r>
                        <a:rPr lang="pt-BR" sz="1300" b="1" dirty="0" smtClean="0">
                          <a:latin typeface="+mn-lt"/>
                        </a:rPr>
                        <a:t> </a:t>
                      </a:r>
                      <a:r>
                        <a:rPr lang="pt-BR" sz="1300" b="1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Bases</a:t>
                      </a:r>
                      <a:endParaRPr sz="1300" b="1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1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Art. 26º</a:t>
                      </a:r>
                      <a:endParaRPr sz="1200" b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1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222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Os currículos da Educação Infantil, do Ensino Fundamental e Médio </a:t>
                      </a:r>
                      <a:r>
                        <a:rPr lang="pt-BR" sz="1200" b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pt-BR" sz="1200" b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pt-BR" sz="1200" b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devem ter </a:t>
                      </a:r>
                      <a:r>
                        <a:rPr lang="pt-BR" sz="1200" b="1" u="sng" strike="noStrike" cap="none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BASE NACIONAL COMUM</a:t>
                      </a:r>
                      <a:r>
                        <a:rPr lang="pt-BR" sz="1200" b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 a </a:t>
                      </a:r>
                      <a:r>
                        <a:rPr lang="pt-BR" sz="12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ser complementada em cada </a:t>
                      </a:r>
                      <a:r>
                        <a:rPr lang="pt-BR" sz="1200" b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sistema </a:t>
                      </a:r>
                      <a:r>
                        <a:rPr lang="pt-BR" sz="12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de ensino </a:t>
                      </a:r>
                      <a:r>
                        <a:rPr lang="pt-BR" sz="1200" b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 </a:t>
                      </a:r>
                      <a:r>
                        <a:rPr lang="pt-BR" sz="12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em cada estabelecimento escolar</a:t>
                      </a:r>
                      <a:endParaRPr sz="1200" b="0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1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6184">
                <a:tc>
                  <a:txBody>
                    <a:bodyPr/>
                    <a:lstStyle/>
                    <a:p>
                      <a:pPr marL="34290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b="1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Diretrizes </a:t>
                      </a:r>
                      <a:r>
                        <a:rPr lang="pt-BR" sz="1300" b="1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pt-BR" sz="1300" b="1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pt-BR" sz="1300" b="1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Curriculares </a:t>
                      </a:r>
                      <a:br>
                        <a:rPr lang="pt-BR" sz="1300" b="1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pt-BR" sz="1300" b="1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Nacionais </a:t>
                      </a:r>
                      <a:endParaRPr sz="1300" b="1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Art. 14º</a:t>
                      </a:r>
                      <a:endParaRPr sz="1200" b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222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pt-BR" sz="12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Define </a:t>
                      </a:r>
                      <a:r>
                        <a:rPr lang="pt-BR" sz="1200" b="1" u="sng" strike="noStrike" cap="none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BASE NACIONAL COMUM</a:t>
                      </a:r>
                      <a:r>
                        <a:rPr lang="pt-BR" sz="1200" b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como </a:t>
                      </a:r>
                      <a:r>
                        <a:rPr lang="pt-BR" sz="12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conhecimentos, saberes e valores produzidos culturalmente, expressos nas políticas públicas e que são gerados </a:t>
                      </a:r>
                      <a:r>
                        <a:rPr lang="pt-BR" sz="1200" b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nas </a:t>
                      </a:r>
                      <a:r>
                        <a:rPr lang="pt-BR" sz="12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instituições produtoras do conhecimento científico e tecnológico (...)</a:t>
                      </a:r>
                      <a:endParaRPr sz="1200" b="0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719">
                <a:tc>
                  <a:txBody>
                    <a:bodyPr/>
                    <a:lstStyle/>
                    <a:p>
                      <a:pPr marL="34290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b="1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Plano Nacional </a:t>
                      </a:r>
                      <a:r>
                        <a:rPr lang="pt-BR" sz="1300" b="1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pt-BR" sz="1300" b="1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pt-BR" sz="1300" b="1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de </a:t>
                      </a:r>
                      <a:r>
                        <a:rPr lang="pt-BR" sz="1300" b="1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Educação</a:t>
                      </a:r>
                      <a:endParaRPr sz="1300" b="1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1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Metas 2, 3 e 7 </a:t>
                      </a:r>
                      <a:endParaRPr sz="1200" b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1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222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Estabelecida como estratégia para o cumprimento das metas 2, 3 e 7</a:t>
                      </a:r>
                      <a:endParaRPr sz="1200" b="0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1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Shape 188"/>
          <p:cNvSpPr/>
          <p:nvPr/>
        </p:nvSpPr>
        <p:spPr>
          <a:xfrm>
            <a:off x="1195157" y="4257959"/>
            <a:ext cx="6965400" cy="26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 BNCC FOI CRIADA</a:t>
            </a:r>
            <a:r>
              <a:rPr lang="pt-BR" sz="10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EM OBSERVÂNCIA À LEGISLAÇÃO NACIONAL </a:t>
            </a:r>
            <a:r>
              <a:rPr lang="pt-BR" sz="10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RELATIVA AO CAMPO DA EDUCAÇÃO</a:t>
            </a:r>
            <a:endParaRPr lang="pt-BR" sz="10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MARCOS LEGAIS QUE EMBASAM A BNCC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19688" y="12607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>
                <a:solidFill>
                  <a:srgbClr val="FFD413"/>
                </a:solidFill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-377559" y="102977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68" y="4327641"/>
            <a:ext cx="658575" cy="39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2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66"/>
          <p:cNvSpPr/>
          <p:nvPr/>
        </p:nvSpPr>
        <p:spPr>
          <a:xfrm>
            <a:off x="4702102" y="5869553"/>
            <a:ext cx="3701955" cy="55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Referência </a:t>
            </a:r>
            <a:r>
              <a:rPr lang="pt-BR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nacional e obrigatória para a formulação dos currículos</a:t>
            </a:r>
            <a:r>
              <a:rPr lang="pt-BR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dos sistemas e das redes escolares dos estados, do DF e dos municípios e das propostas pedagógicas das escolas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68"/>
          <p:cNvSpPr/>
          <p:nvPr/>
        </p:nvSpPr>
        <p:spPr>
          <a:xfrm>
            <a:off x="4702102" y="6723521"/>
            <a:ext cx="3701955" cy="576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Soma</a:t>
            </a:r>
            <a:r>
              <a:rPr lang="pt-BR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-se aos propósitos que direcionam a educação brasileira para a </a:t>
            </a:r>
            <a:r>
              <a:rPr lang="pt-BR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formação humana integral </a:t>
            </a:r>
            <a:r>
              <a:rPr lang="pt-BR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para a construção de uma </a:t>
            </a:r>
            <a:r>
              <a:rPr lang="pt-BR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sociedade justa, democrática e inclusiva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12179" y="5981106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2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12179" y="6835068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3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6582" y="912034"/>
            <a:ext cx="7723106" cy="307777"/>
          </a:xfrm>
          <a:prstGeom prst="rect">
            <a:avLst/>
          </a:prstGeom>
          <a:solidFill>
            <a:srgbClr val="092474"/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b="1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EDUCAÇÃO BÁSICA</a:t>
            </a:r>
            <a:endParaRPr lang="pt-BR" sz="1400" b="1" dirty="0">
              <a:solidFill>
                <a:srgbClr val="5FBB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6582" y="1259756"/>
            <a:ext cx="7723106" cy="307777"/>
          </a:xfrm>
          <a:prstGeom prst="rect">
            <a:avLst/>
          </a:prstGeom>
          <a:solidFill>
            <a:srgbClr val="092474"/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Competências gerais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686300" y="1694309"/>
            <a:ext cx="3731898" cy="307777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Ensino Fundamental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86300" y="2114302"/>
            <a:ext cx="3731898" cy="307777"/>
          </a:xfrm>
          <a:prstGeom prst="rect">
            <a:avLst/>
          </a:prstGeom>
          <a:solidFill>
            <a:srgbClr val="5FBB4A">
              <a:alpha val="72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86300" y="2440558"/>
            <a:ext cx="3731898" cy="307777"/>
          </a:xfrm>
          <a:prstGeom prst="rect">
            <a:avLst/>
          </a:prstGeom>
          <a:solidFill>
            <a:srgbClr val="5FBB4A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Competências específicas de área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686300" y="2762250"/>
            <a:ext cx="3731898" cy="307777"/>
          </a:xfrm>
          <a:prstGeom prst="rect">
            <a:avLst/>
          </a:prstGeom>
          <a:solidFill>
            <a:srgbClr val="5FBB4A">
              <a:alpha val="52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Componentes curriculares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686300" y="3088382"/>
            <a:ext cx="3731898" cy="307777"/>
          </a:xfrm>
          <a:prstGeom prst="rect">
            <a:avLst/>
          </a:prstGeom>
          <a:solidFill>
            <a:srgbClr val="5FBB4A">
              <a:alpha val="43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Competências específicas de componente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316860" y="3495023"/>
            <a:ext cx="1261120" cy="307777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Anos iniciais</a:t>
            </a:r>
            <a:endParaRPr lang="pt-BR" sz="14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674609" y="3495023"/>
            <a:ext cx="1261120" cy="307777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Anos finais</a:t>
            </a:r>
            <a:endParaRPr lang="pt-BR" sz="14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686300" y="3845251"/>
            <a:ext cx="1257300" cy="461665"/>
          </a:xfrm>
          <a:prstGeom prst="rect">
            <a:avLst/>
          </a:prstGeom>
          <a:solidFill>
            <a:srgbClr val="5FBB4A">
              <a:alpha val="67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Unidades temáticas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994400" y="3845251"/>
            <a:ext cx="1498600" cy="461665"/>
          </a:xfrm>
          <a:prstGeom prst="rect">
            <a:avLst/>
          </a:prstGeom>
          <a:solidFill>
            <a:srgbClr val="5FBB4A">
              <a:alpha val="67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Objetos </a:t>
            </a: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conhecimento 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543800" y="3845251"/>
            <a:ext cx="874398" cy="461665"/>
          </a:xfrm>
          <a:prstGeom prst="rect">
            <a:avLst/>
          </a:prstGeom>
          <a:solidFill>
            <a:srgbClr val="5FBB4A">
              <a:alpha val="67000"/>
            </a:srgbClr>
          </a:solidFill>
          <a:ln>
            <a:noFill/>
          </a:ln>
        </p:spPr>
        <p:txBody>
          <a:bodyPr wrap="square" lIns="72000" rIns="72000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Habilidades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endParaRPr lang="pt-BR" sz="1200" dirty="0" smtClean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6582" y="1694309"/>
            <a:ext cx="3723017" cy="307777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Educação Infantil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6582" y="2114302"/>
            <a:ext cx="3723017" cy="307777"/>
          </a:xfrm>
          <a:prstGeom prst="rect">
            <a:avLst/>
          </a:prstGeom>
          <a:solidFill>
            <a:srgbClr val="5FBB4A">
              <a:alpha val="74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Direitos de aprendizagem </a:t>
            </a:r>
            <a:r>
              <a:rPr lang="pt-BR" sz="1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pt-BR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desenvolvimento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6582" y="2440558"/>
            <a:ext cx="3723017" cy="307777"/>
          </a:xfrm>
          <a:prstGeom prst="rect">
            <a:avLst/>
          </a:prstGeom>
          <a:solidFill>
            <a:srgbClr val="5FBB4A">
              <a:alpha val="74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Campos de experiências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49300" y="3495023"/>
            <a:ext cx="1181099" cy="307777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0 - 1a </a:t>
            </a:r>
            <a:r>
              <a:rPr lang="pt-BR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6m</a:t>
            </a:r>
            <a:endParaRPr lang="pt-BR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1988096" y="3495023"/>
            <a:ext cx="1186904" cy="307777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wrap="square" lIns="36000" rIns="0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1a 7m – 3a 11m</a:t>
            </a:r>
            <a:endParaRPr lang="pt-BR" sz="1400" dirty="0"/>
          </a:p>
        </p:txBody>
      </p:sp>
      <p:sp>
        <p:nvSpPr>
          <p:cNvPr id="56" name="TextBox 55"/>
          <p:cNvSpPr txBox="1"/>
          <p:nvPr/>
        </p:nvSpPr>
        <p:spPr>
          <a:xfrm>
            <a:off x="3212232" y="3495023"/>
            <a:ext cx="1186904" cy="307777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4a – 5a 11m</a:t>
            </a:r>
            <a:endParaRPr lang="pt-BR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749300" y="3845251"/>
            <a:ext cx="3649835" cy="278089"/>
          </a:xfrm>
          <a:prstGeom prst="rect">
            <a:avLst/>
          </a:prstGeom>
          <a:solidFill>
            <a:srgbClr val="5FBB4A">
              <a:alpha val="67000"/>
            </a:srgbClr>
          </a:solidFill>
          <a:ln>
            <a:noFill/>
          </a:ln>
        </p:spPr>
        <p:txBody>
          <a:bodyPr wrap="square" lIns="36000" tIns="46800" rIns="36000" rtlCol="0" anchor="ctr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Objetivos de aprendizagem e </a:t>
            </a: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desenvolvimento</a:t>
            </a:r>
          </a:p>
        </p:txBody>
      </p:sp>
      <p:sp>
        <p:nvSpPr>
          <p:cNvPr id="28" name="Rectangle 27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288"/>
          <p:cNvSpPr/>
          <p:nvPr/>
        </p:nvSpPr>
        <p:spPr>
          <a:xfrm>
            <a:off x="2908" y="928896"/>
            <a:ext cx="9163641" cy="3259963"/>
          </a:xfrm>
          <a:prstGeom prst="rect">
            <a:avLst/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66781" y="2232843"/>
            <a:ext cx="5093385" cy="1043489"/>
          </a:xfrm>
          <a:prstGeom prst="rect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232843"/>
            <a:ext cx="9143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EXEMPLO </a:t>
            </a:r>
            <a:r>
              <a:rPr lang="pt-BR" sz="2800" b="1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r>
              <a:rPr lang="pt-BR"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Educação Infantil</a:t>
            </a:r>
          </a:p>
        </p:txBody>
      </p:sp>
      <p:sp>
        <p:nvSpPr>
          <p:cNvPr id="13" name="Rectangle 12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3000" u="sng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Como a BNCC está organizada?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1146" y="593401"/>
            <a:ext cx="184731" cy="294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5FBB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2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Shape 577"/>
          <p:cNvSpPr txBox="1"/>
          <p:nvPr/>
        </p:nvSpPr>
        <p:spPr>
          <a:xfrm>
            <a:off x="4328176" y="279033"/>
            <a:ext cx="2303325" cy="235575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ENSINO FUNDAMENTAL</a:t>
            </a:r>
            <a:endParaRPr sz="17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hape 576"/>
          <p:cNvSpPr/>
          <p:nvPr/>
        </p:nvSpPr>
        <p:spPr>
          <a:xfrm>
            <a:off x="1945277" y="279033"/>
            <a:ext cx="2303325" cy="235575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BB4A"/>
              </a:solidFill>
            </a:endParaRPr>
          </a:p>
        </p:txBody>
      </p:sp>
      <p:sp>
        <p:nvSpPr>
          <p:cNvPr id="28" name="Shape 577"/>
          <p:cNvSpPr txBox="1"/>
          <p:nvPr/>
        </p:nvSpPr>
        <p:spPr>
          <a:xfrm>
            <a:off x="1945277" y="279033"/>
            <a:ext cx="2303325" cy="235575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EDUCAÇÃO INFANTIL</a:t>
            </a:r>
            <a:endParaRPr sz="17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711074" y="279033"/>
            <a:ext cx="1562226" cy="235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hape 577"/>
          <p:cNvSpPr txBox="1"/>
          <p:nvPr/>
        </p:nvSpPr>
        <p:spPr>
          <a:xfrm>
            <a:off x="6711074" y="279033"/>
            <a:ext cx="1562226" cy="240920"/>
          </a:xfrm>
          <a:prstGeom prst="rect">
            <a:avLst/>
          </a:prstGeom>
          <a:solidFill>
            <a:srgbClr val="5FBB4A">
              <a:alpha val="62000"/>
            </a:srgbClr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ENSINO MÉDIO</a:t>
            </a:r>
            <a:endParaRPr sz="17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42" name="Rectangle 41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4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hape 577"/>
          <p:cNvSpPr txBox="1"/>
          <p:nvPr/>
        </p:nvSpPr>
        <p:spPr>
          <a:xfrm>
            <a:off x="4328176" y="279033"/>
            <a:ext cx="2303325" cy="235575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ENSINO FUNDAMENTAL</a:t>
            </a:r>
            <a:endParaRPr sz="17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11074" y="279033"/>
            <a:ext cx="1562226" cy="235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hape 577"/>
          <p:cNvSpPr txBox="1"/>
          <p:nvPr/>
        </p:nvSpPr>
        <p:spPr>
          <a:xfrm>
            <a:off x="6711074" y="279033"/>
            <a:ext cx="1562226" cy="240920"/>
          </a:xfrm>
          <a:prstGeom prst="rect">
            <a:avLst/>
          </a:prstGeom>
          <a:solidFill>
            <a:srgbClr val="5FBB4A">
              <a:alpha val="62000"/>
            </a:srgbClr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ENSINO MÉDIO</a:t>
            </a:r>
            <a:endParaRPr sz="17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hape 577"/>
          <p:cNvSpPr txBox="1"/>
          <p:nvPr/>
        </p:nvSpPr>
        <p:spPr>
          <a:xfrm>
            <a:off x="1945277" y="284378"/>
            <a:ext cx="2303325" cy="235575"/>
          </a:xfrm>
          <a:prstGeom prst="rect">
            <a:avLst/>
          </a:prstGeom>
          <a:solidFill>
            <a:srgbClr val="092474"/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EDUCAÇÃO INFANTIL</a:t>
            </a:r>
            <a:endParaRPr sz="1700" b="1" dirty="0">
              <a:solidFill>
                <a:srgbClr val="5FBB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14" name="Rectangle 13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1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hape 577"/>
          <p:cNvSpPr txBox="1"/>
          <p:nvPr/>
        </p:nvSpPr>
        <p:spPr>
          <a:xfrm>
            <a:off x="1945277" y="284378"/>
            <a:ext cx="2303325" cy="235575"/>
          </a:xfrm>
          <a:prstGeom prst="rect">
            <a:avLst/>
          </a:prstGeom>
          <a:solidFill>
            <a:srgbClr val="092474"/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EDUCAÇÃO INFANTIL</a:t>
            </a:r>
            <a:endParaRPr sz="1700" b="1" dirty="0">
              <a:solidFill>
                <a:srgbClr val="5FBB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55778" y="109884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71111" y="1103924"/>
            <a:ext cx="160001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Direitos de Aprendizagem e Desenvolvimento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55778" y="109984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16" name="Rectangle 15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8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55778" y="109984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Shape 575"/>
          <p:cNvGrpSpPr/>
          <p:nvPr/>
        </p:nvGrpSpPr>
        <p:grpSpPr>
          <a:xfrm>
            <a:off x="1945277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27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28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EDUCAÇÃO INFANTIL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5" name="Table 44"/>
          <p:cNvGraphicFramePr>
            <a:graphicFrameLocks noGrp="1"/>
          </p:cNvGraphicFramePr>
          <p:nvPr>
            <p:extLst/>
          </p:nvPr>
        </p:nvGraphicFramePr>
        <p:xfrm>
          <a:off x="1978179" y="951243"/>
          <a:ext cx="938323" cy="362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2668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CONVIVER</a:t>
                      </a:r>
                      <a:endParaRPr lang="pt-BR" sz="1200" b="1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/>
          </p:nvPr>
        </p:nvGraphicFramePr>
        <p:xfrm>
          <a:off x="3060223" y="945611"/>
          <a:ext cx="1018266" cy="368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BRINCAR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/>
          </p:nvPr>
        </p:nvGraphicFramePr>
        <p:xfrm>
          <a:off x="4222210" y="945610"/>
          <a:ext cx="1143452" cy="368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8904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PARTICIPAR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8" name="Table 47"/>
          <p:cNvGraphicFramePr>
            <a:graphicFrameLocks noGrp="1"/>
          </p:cNvGraphicFramePr>
          <p:nvPr>
            <p:extLst/>
          </p:nvPr>
        </p:nvGraphicFramePr>
        <p:xfrm>
          <a:off x="5509383" y="951243"/>
          <a:ext cx="1018266" cy="368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EXPLORAR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/>
          </p:nvPr>
        </p:nvGraphicFramePr>
        <p:xfrm>
          <a:off x="6671370" y="951243"/>
          <a:ext cx="1018266" cy="368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EXPRESSAR-SE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/>
          </p:nvPr>
        </p:nvGraphicFramePr>
        <p:xfrm>
          <a:off x="7833359" y="951243"/>
          <a:ext cx="1018266" cy="368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CONHECER-SE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63" name="Straight Connector 62"/>
          <p:cNvCxnSpPr/>
          <p:nvPr/>
        </p:nvCxnSpPr>
        <p:spPr>
          <a:xfrm>
            <a:off x="255778" y="109884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33" name="Rectangle 32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171111" y="1103924"/>
            <a:ext cx="160001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Direitos de Aprendizagem e Desenvolvimento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391833" y="559588"/>
            <a:ext cx="5899309" cy="386207"/>
            <a:chOff x="2391833" y="833178"/>
            <a:chExt cx="5899309" cy="386207"/>
          </a:xfrm>
        </p:grpSpPr>
        <p:sp>
          <p:nvSpPr>
            <p:cNvPr id="37" name="Shape 554"/>
            <p:cNvSpPr/>
            <p:nvPr/>
          </p:nvSpPr>
          <p:spPr>
            <a:xfrm>
              <a:off x="5415642" y="1019810"/>
              <a:ext cx="2875500" cy="199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38" name="Shape 555"/>
            <p:cNvSpPr/>
            <p:nvPr/>
          </p:nvSpPr>
          <p:spPr>
            <a:xfrm>
              <a:off x="5415642" y="1019810"/>
              <a:ext cx="1725300" cy="199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39" name="Shape 556"/>
            <p:cNvSpPr/>
            <p:nvPr/>
          </p:nvSpPr>
          <p:spPr>
            <a:xfrm>
              <a:off x="5415642" y="1019810"/>
              <a:ext cx="575100" cy="199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40" name="Shape 557"/>
            <p:cNvSpPr/>
            <p:nvPr/>
          </p:nvSpPr>
          <p:spPr>
            <a:xfrm>
              <a:off x="4762500" y="1019811"/>
              <a:ext cx="653161" cy="1995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41" name="Shape 558"/>
            <p:cNvSpPr/>
            <p:nvPr/>
          </p:nvSpPr>
          <p:spPr>
            <a:xfrm>
              <a:off x="3598333" y="1019811"/>
              <a:ext cx="1817366" cy="1993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42" name="Shape 559"/>
            <p:cNvSpPr/>
            <p:nvPr/>
          </p:nvSpPr>
          <p:spPr>
            <a:xfrm>
              <a:off x="2391833" y="1019811"/>
              <a:ext cx="3023905" cy="1993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43" name="Shape 559"/>
            <p:cNvSpPr/>
            <p:nvPr/>
          </p:nvSpPr>
          <p:spPr>
            <a:xfrm flipV="1">
              <a:off x="3096988" y="833178"/>
              <a:ext cx="2318654" cy="2915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3810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sp>
        <p:nvSpPr>
          <p:cNvPr id="44" name="Rectangle 43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7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55778" y="109984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Shape 575"/>
          <p:cNvGrpSpPr/>
          <p:nvPr/>
        </p:nvGrpSpPr>
        <p:grpSpPr>
          <a:xfrm>
            <a:off x="1945277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27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28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EDUCAÇÃO INFANTIL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5" name="Table 44"/>
          <p:cNvGraphicFramePr>
            <a:graphicFrameLocks noGrp="1"/>
          </p:cNvGraphicFramePr>
          <p:nvPr>
            <p:extLst/>
          </p:nvPr>
        </p:nvGraphicFramePr>
        <p:xfrm>
          <a:off x="1978179" y="951243"/>
          <a:ext cx="938323" cy="3833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2668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CONVIVER</a:t>
                      </a:r>
                      <a:endParaRPr lang="pt-BR" sz="1200" b="1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387">
                <a:tc>
                  <a:txBody>
                    <a:bodyPr/>
                    <a:lstStyle/>
                    <a:p>
                      <a:pPr marL="0" marR="0" lvl="0" indent="0" algn="l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Conviver com outras crianças </a:t>
                      </a:r>
                      <a:b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 adultos, em pequenos e grandes grupos, utilizando diferentes linguagens, ampliando o conhecimento de si e do outro, o respeito em relação à cultura </a:t>
                      </a:r>
                      <a:b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 às diferenças entre as pessoas.</a:t>
                      </a:r>
                    </a:p>
                    <a:p>
                      <a:pPr marL="0" marR="0" lvl="0" indent="0" algn="l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marL="0" marR="0" lvl="0" indent="0" algn="l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/>
          </p:nvPr>
        </p:nvGraphicFramePr>
        <p:xfrm>
          <a:off x="3060223" y="945611"/>
          <a:ext cx="1018266" cy="3843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BRINCAR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38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Brincar cotidianamente de diversas formas, em diferentes espaços e tempos, com diferentes parceiros (crianças e adultos), ampliando e diversificando seu acesso a produções culturais, seus conhecimentos, sua imaginação, sua criatividade, suas experiências emocionais, corporais, sensoriais, expressivas, cognitivas, sociais </a:t>
                      </a:r>
                      <a:b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 relacionais.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/>
          </p:nvPr>
        </p:nvGraphicFramePr>
        <p:xfrm>
          <a:off x="4222210" y="941377"/>
          <a:ext cx="1143452" cy="3891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956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PARTICIPAR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088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001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Participar ativamente, com adultos e outras crianças, tanto do planejamento da gestão da escola e das atividades propostas pelo educador quanto da realização das atividades da vida cotidiana, tais como a escolha das brincadeiras, dos materiais e dos ambientes, desenvolvendo diferentes linguagens e elaborando conhecimentos, decidindo e se posicionando.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8" name="Table 47"/>
          <p:cNvGraphicFramePr>
            <a:graphicFrameLocks noGrp="1"/>
          </p:cNvGraphicFramePr>
          <p:nvPr>
            <p:extLst/>
          </p:nvPr>
        </p:nvGraphicFramePr>
        <p:xfrm>
          <a:off x="5509383" y="951243"/>
          <a:ext cx="1018266" cy="3888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EXPLORAR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935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38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Explorar movimentos, gestos, sons, formas, texturas, cores, palavras, emoções, transformações, relacionamentos, histórias, objetos, elementos da natureza, na escola e fora dela, ampliando seus saberes sobre a cultura, em suas diversas modalidades: as artes, a escrita, a ciência e a tecnologia.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/>
          </p:nvPr>
        </p:nvGraphicFramePr>
        <p:xfrm>
          <a:off x="6671370" y="951243"/>
          <a:ext cx="1018266" cy="3888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EXPRESSAR-SE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65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T w="381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38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Expressar, como sujeito dialógico, criativo e sensível, suas necessidades, emoções, sentimentos, dúvidas, hipóteses, descobertas, opiniões, questionamentos, por meio de diferentes linguagens.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solidFill>
                      <a:srgbClr val="5FBB4A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/>
          </p:nvPr>
        </p:nvGraphicFramePr>
        <p:xfrm>
          <a:off x="7833359" y="951243"/>
          <a:ext cx="1018266" cy="3843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CONHECER-SE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935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T w="381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38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Conhecer-se e construir sua identidade pessoal, social e cultural, constituindo uma imagem positiva de si e de seus grupos de pertencimento, nas diversas experiências de cuidados, interações, brincadeiras e linguagens vivenciadas na instituição escolar e em seu contexto familiar e comunitário.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36000">
                    <a:solidFill>
                      <a:srgbClr val="5FBB4A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70" name="Group 69"/>
          <p:cNvGrpSpPr/>
          <p:nvPr/>
        </p:nvGrpSpPr>
        <p:grpSpPr>
          <a:xfrm>
            <a:off x="2391833" y="559588"/>
            <a:ext cx="5899309" cy="386207"/>
            <a:chOff x="2391833" y="833178"/>
            <a:chExt cx="5899309" cy="386207"/>
          </a:xfrm>
        </p:grpSpPr>
        <p:sp>
          <p:nvSpPr>
            <p:cNvPr id="5" name="Shape 554"/>
            <p:cNvSpPr/>
            <p:nvPr/>
          </p:nvSpPr>
          <p:spPr>
            <a:xfrm>
              <a:off x="5415642" y="1019810"/>
              <a:ext cx="2875500" cy="199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6" name="Shape 555"/>
            <p:cNvSpPr/>
            <p:nvPr/>
          </p:nvSpPr>
          <p:spPr>
            <a:xfrm>
              <a:off x="5415642" y="1019810"/>
              <a:ext cx="1725300" cy="199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7" name="Shape 556"/>
            <p:cNvSpPr/>
            <p:nvPr/>
          </p:nvSpPr>
          <p:spPr>
            <a:xfrm>
              <a:off x="5415642" y="1019810"/>
              <a:ext cx="575100" cy="199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8" name="Shape 557"/>
            <p:cNvSpPr/>
            <p:nvPr/>
          </p:nvSpPr>
          <p:spPr>
            <a:xfrm>
              <a:off x="4762500" y="1019811"/>
              <a:ext cx="653161" cy="1995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9" name="Shape 558"/>
            <p:cNvSpPr/>
            <p:nvPr/>
          </p:nvSpPr>
          <p:spPr>
            <a:xfrm>
              <a:off x="3598333" y="1019811"/>
              <a:ext cx="1817366" cy="1993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" name="Shape 559"/>
            <p:cNvSpPr/>
            <p:nvPr/>
          </p:nvSpPr>
          <p:spPr>
            <a:xfrm>
              <a:off x="2391833" y="1019811"/>
              <a:ext cx="3023905" cy="1993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53" name="Shape 559"/>
            <p:cNvSpPr/>
            <p:nvPr/>
          </p:nvSpPr>
          <p:spPr>
            <a:xfrm flipV="1">
              <a:off x="3096988" y="833178"/>
              <a:ext cx="2318654" cy="2915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3810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cxnSp>
        <p:nvCxnSpPr>
          <p:cNvPr id="63" name="Straight Connector 62"/>
          <p:cNvCxnSpPr/>
          <p:nvPr/>
        </p:nvCxnSpPr>
        <p:spPr>
          <a:xfrm>
            <a:off x="255778" y="109884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71111" y="1103924"/>
            <a:ext cx="160001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Direitos de Aprendizagem e Desenvolvimento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30" name="Rectangle 29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4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55778" y="109984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grpSp>
        <p:nvGrpSpPr>
          <p:cNvPr id="7" name="Shape 575"/>
          <p:cNvGrpSpPr/>
          <p:nvPr/>
        </p:nvGrpSpPr>
        <p:grpSpPr>
          <a:xfrm>
            <a:off x="1945277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8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9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EDUCAÇÃO INFANTIL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978180" y="95124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Eu, o outro e nós </a:t>
                      </a:r>
                      <a:endParaRPr lang="pt-BR" sz="12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3321469" y="945611"/>
          <a:ext cx="1218781" cy="650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Corpo, gestos e movimentos</a:t>
                      </a: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09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4672798" y="94560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Traços, sons, cores e formas</a:t>
                      </a: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6026307" y="951244"/>
          <a:ext cx="1223276" cy="970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20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Escuta, fala, pensamento e imaginação</a:t>
                      </a: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960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7383810" y="951243"/>
          <a:ext cx="1424880" cy="978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Espaços, tempos, quantidades, relações e transformações </a:t>
                      </a: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935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23" name="Straight Connector 22"/>
          <p:cNvCxnSpPr/>
          <p:nvPr/>
        </p:nvCxnSpPr>
        <p:spPr>
          <a:xfrm>
            <a:off x="255778" y="109884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71111" y="109334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Campos de Experiência</a:t>
            </a:r>
          </a:p>
        </p:txBody>
      </p:sp>
      <p:sp>
        <p:nvSpPr>
          <p:cNvPr id="30" name="Shape 554"/>
          <p:cNvSpPr/>
          <p:nvPr/>
        </p:nvSpPr>
        <p:spPr>
          <a:xfrm>
            <a:off x="5415642" y="746220"/>
            <a:ext cx="2653091" cy="199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59999"/>
                </a:lnTo>
                <a:lnTo>
                  <a:pt x="120000" y="59999"/>
                </a:lnTo>
                <a:lnTo>
                  <a:pt x="12000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1" name="Shape 555"/>
          <p:cNvSpPr/>
          <p:nvPr/>
        </p:nvSpPr>
        <p:spPr>
          <a:xfrm>
            <a:off x="5415642" y="746221"/>
            <a:ext cx="1239158" cy="1993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59999"/>
                </a:lnTo>
                <a:lnTo>
                  <a:pt x="120000" y="59999"/>
                </a:lnTo>
                <a:lnTo>
                  <a:pt x="12000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2" name="Shape 557"/>
          <p:cNvSpPr/>
          <p:nvPr/>
        </p:nvSpPr>
        <p:spPr>
          <a:xfrm>
            <a:off x="5266267" y="746221"/>
            <a:ext cx="149394" cy="1995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3" name="Shape 558"/>
          <p:cNvSpPr/>
          <p:nvPr/>
        </p:nvSpPr>
        <p:spPr>
          <a:xfrm>
            <a:off x="3928533" y="746221"/>
            <a:ext cx="1487166" cy="199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4" name="Shape 559"/>
          <p:cNvSpPr/>
          <p:nvPr/>
        </p:nvSpPr>
        <p:spPr>
          <a:xfrm>
            <a:off x="2540000" y="746220"/>
            <a:ext cx="2875738" cy="19939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5" name="Shape 559"/>
          <p:cNvSpPr/>
          <p:nvPr/>
        </p:nvSpPr>
        <p:spPr>
          <a:xfrm flipV="1">
            <a:off x="3096988" y="559588"/>
            <a:ext cx="2318654" cy="29155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3810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6" name="Rectangle 35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5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55778" y="109984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Shape 575"/>
          <p:cNvGrpSpPr/>
          <p:nvPr/>
        </p:nvGrpSpPr>
        <p:grpSpPr>
          <a:xfrm>
            <a:off x="1945277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8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9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EDUCAÇÃO INFANTIL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978180" y="95124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Eu, o outro e nós </a:t>
                      </a:r>
                      <a:endParaRPr lang="pt-BR" sz="1200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3321469" y="945611"/>
          <a:ext cx="1218781" cy="650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Corpo, gestos e movimentos</a:t>
                      </a: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09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4672798" y="94560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Traços, sons, cores e formas</a:t>
                      </a: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6026307" y="951244"/>
          <a:ext cx="1223276" cy="970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20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Escuta, fala, pensamento e imaginação</a:t>
                      </a: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960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7383810" y="951243"/>
          <a:ext cx="1424880" cy="978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Espaços, tempos, quantidades, relações e transformações </a:t>
                      </a: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935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23" name="Straight Connector 22"/>
          <p:cNvCxnSpPr/>
          <p:nvPr/>
        </p:nvCxnSpPr>
        <p:spPr>
          <a:xfrm>
            <a:off x="255778" y="109884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1111" y="109334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Campos de Experiência</a:t>
            </a:r>
          </a:p>
        </p:txBody>
      </p:sp>
      <p:sp>
        <p:nvSpPr>
          <p:cNvPr id="32" name="Shape 554"/>
          <p:cNvSpPr/>
          <p:nvPr/>
        </p:nvSpPr>
        <p:spPr>
          <a:xfrm>
            <a:off x="5415642" y="746220"/>
            <a:ext cx="2653091" cy="199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59999"/>
                </a:lnTo>
                <a:lnTo>
                  <a:pt x="120000" y="59999"/>
                </a:lnTo>
                <a:lnTo>
                  <a:pt x="12000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3" name="Shape 555"/>
          <p:cNvSpPr/>
          <p:nvPr/>
        </p:nvSpPr>
        <p:spPr>
          <a:xfrm>
            <a:off x="5415642" y="746221"/>
            <a:ext cx="1239158" cy="1993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59999"/>
                </a:lnTo>
                <a:lnTo>
                  <a:pt x="120000" y="59999"/>
                </a:lnTo>
                <a:lnTo>
                  <a:pt x="12000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4" name="Shape 557"/>
          <p:cNvSpPr/>
          <p:nvPr/>
        </p:nvSpPr>
        <p:spPr>
          <a:xfrm>
            <a:off x="5266267" y="746221"/>
            <a:ext cx="149394" cy="1995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5" name="Shape 558"/>
          <p:cNvSpPr/>
          <p:nvPr/>
        </p:nvSpPr>
        <p:spPr>
          <a:xfrm>
            <a:off x="3928533" y="746221"/>
            <a:ext cx="1487166" cy="199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6" name="Shape 559"/>
          <p:cNvSpPr/>
          <p:nvPr/>
        </p:nvSpPr>
        <p:spPr>
          <a:xfrm>
            <a:off x="2540000" y="746220"/>
            <a:ext cx="2875738" cy="19939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7" name="Shape 559"/>
          <p:cNvSpPr/>
          <p:nvPr/>
        </p:nvSpPr>
        <p:spPr>
          <a:xfrm flipV="1">
            <a:off x="3096988" y="559588"/>
            <a:ext cx="2318654" cy="29155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3810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8" name="Rectangle 37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4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255778" y="109984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71" name="Rectangle 70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255778" y="3338589"/>
            <a:ext cx="9152805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978180" y="2959393"/>
            <a:ext cx="2128153" cy="7553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227435" y="2959393"/>
            <a:ext cx="2210829" cy="7553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6588224" y="2959393"/>
            <a:ext cx="2210829" cy="7553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255778" y="2400412"/>
            <a:ext cx="9152805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78180" y="2169583"/>
            <a:ext cx="2128153" cy="3089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227436" y="2169583"/>
            <a:ext cx="2184686" cy="3089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580584" y="2169583"/>
            <a:ext cx="2228106" cy="3089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255778" y="239941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71111" y="2393912"/>
            <a:ext cx="150105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Faixa etária (?)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Shape 575"/>
          <p:cNvGrpSpPr/>
          <p:nvPr/>
        </p:nvGrpSpPr>
        <p:grpSpPr>
          <a:xfrm>
            <a:off x="1945277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27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28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EDUCAÇÃO INFANTIL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5" name="Table 44"/>
          <p:cNvGraphicFramePr>
            <a:graphicFrameLocks noGrp="1"/>
          </p:cNvGraphicFramePr>
          <p:nvPr>
            <p:extLst/>
          </p:nvPr>
        </p:nvGraphicFramePr>
        <p:xfrm>
          <a:off x="1978180" y="95124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Eu, o outro e nós </a:t>
                      </a:r>
                      <a:endParaRPr lang="pt-BR" sz="1200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/>
          </p:nvPr>
        </p:nvGraphicFramePr>
        <p:xfrm>
          <a:off x="3321469" y="945611"/>
          <a:ext cx="1218781" cy="650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Corpo, gestos e movimentos</a:t>
                      </a: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09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/>
          </p:nvPr>
        </p:nvGraphicFramePr>
        <p:xfrm>
          <a:off x="4672798" y="94560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Traços, sons, cores e formas</a:t>
                      </a: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8" name="Table 47"/>
          <p:cNvGraphicFramePr>
            <a:graphicFrameLocks noGrp="1"/>
          </p:cNvGraphicFramePr>
          <p:nvPr>
            <p:extLst/>
          </p:nvPr>
        </p:nvGraphicFramePr>
        <p:xfrm>
          <a:off x="6026307" y="951244"/>
          <a:ext cx="1223276" cy="970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20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Escuta, fala, pensamento e imaginação</a:t>
                      </a: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960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/>
          </p:nvPr>
        </p:nvGraphicFramePr>
        <p:xfrm>
          <a:off x="7383810" y="951243"/>
          <a:ext cx="1424880" cy="978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Espaços, tempos, quantidades, relações e transformações </a:t>
                      </a: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935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3" name="Straight Connector 62"/>
          <p:cNvCxnSpPr/>
          <p:nvPr/>
        </p:nvCxnSpPr>
        <p:spPr>
          <a:xfrm>
            <a:off x="255778" y="109884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Table 33"/>
          <p:cNvGraphicFramePr>
            <a:graphicFrameLocks noGrp="1"/>
          </p:cNvGraphicFramePr>
          <p:nvPr>
            <p:extLst/>
          </p:nvPr>
        </p:nvGraphicFramePr>
        <p:xfrm>
          <a:off x="1978180" y="2067694"/>
          <a:ext cx="2128153" cy="119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8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0 – 1a6m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219600" marB="2196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219600" marB="2196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/>
          </p:nvPr>
        </p:nvGraphicFramePr>
        <p:xfrm>
          <a:off x="4227435" y="2067694"/>
          <a:ext cx="2210830" cy="119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1a7m – 3a11m</a:t>
                      </a:r>
                      <a:endParaRPr lang="pt-BR" sz="1200" b="0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219600" marB="2196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219600" marB="2196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/>
          </p:nvPr>
        </p:nvGraphicFramePr>
        <p:xfrm>
          <a:off x="6580584" y="2067694"/>
          <a:ext cx="2228106" cy="119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4a – 5a11m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219600" marB="2196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219600" marB="2196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/>
          </p:nvPr>
        </p:nvGraphicFramePr>
        <p:xfrm>
          <a:off x="1978180" y="2959393"/>
          <a:ext cx="2128153" cy="115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8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(EI02EO07) </a:t>
                      </a:r>
                      <a:r>
                        <a:rPr lang="pt-BR" sz="11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Resolver conflitos nas interações e brincadeiras, com a orientação de um adulto.</a:t>
                      </a:r>
                      <a:endParaRPr lang="pt-BR" sz="1100" b="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 marT="126000" marB="12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endParaRPr lang="en-US" sz="10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 marT="126000" marB="12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>
            <p:extLst/>
          </p:nvPr>
        </p:nvGraphicFramePr>
        <p:xfrm>
          <a:off x="4227435" y="2959393"/>
          <a:ext cx="2210830" cy="117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(EI03EO06) </a:t>
                      </a:r>
                      <a:r>
                        <a:rPr lang="pt-BR" sz="11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Manifestar interesse e respeito por diferentes culturas e modos de vida.</a:t>
                      </a:r>
                      <a:endParaRPr lang="pt-BR" sz="1100" b="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 marT="126000" marB="12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endParaRPr lang="en-US" sz="1100" b="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 marT="126000" marB="12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1" name="Table 50"/>
          <p:cNvGraphicFramePr>
            <a:graphicFrameLocks noGrp="1"/>
          </p:cNvGraphicFramePr>
          <p:nvPr>
            <p:extLst/>
          </p:nvPr>
        </p:nvGraphicFramePr>
        <p:xfrm>
          <a:off x="6580584" y="2959393"/>
          <a:ext cx="2228106" cy="114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(EI02EO06) </a:t>
                      </a:r>
                      <a:r>
                        <a:rPr lang="pt-BR" sz="11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Respeitar regras básicas de convívio social nas interações e brincadeiras</a:t>
                      </a:r>
                      <a:endParaRPr lang="pt-BR" sz="11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36000" marT="126000" marB="12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 marT="126000" marB="12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54" name="Straight Connector 53"/>
          <p:cNvCxnSpPr/>
          <p:nvPr/>
        </p:nvCxnSpPr>
        <p:spPr>
          <a:xfrm>
            <a:off x="255778" y="333759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171111" y="3332089"/>
            <a:ext cx="164661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Objetivos de Aprendizagem e Desenvolvimento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71111" y="109334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Campos de Experiência</a:t>
            </a:r>
          </a:p>
        </p:txBody>
      </p:sp>
      <p:sp>
        <p:nvSpPr>
          <p:cNvPr id="58" name="Shape 554"/>
          <p:cNvSpPr/>
          <p:nvPr/>
        </p:nvSpPr>
        <p:spPr>
          <a:xfrm>
            <a:off x="5415642" y="746220"/>
            <a:ext cx="2653091" cy="199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59999"/>
                </a:lnTo>
                <a:lnTo>
                  <a:pt x="120000" y="59999"/>
                </a:lnTo>
                <a:lnTo>
                  <a:pt x="12000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59" name="Shape 555"/>
          <p:cNvSpPr/>
          <p:nvPr/>
        </p:nvSpPr>
        <p:spPr>
          <a:xfrm>
            <a:off x="5415642" y="746221"/>
            <a:ext cx="1239158" cy="1993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59999"/>
                </a:lnTo>
                <a:lnTo>
                  <a:pt x="120000" y="59999"/>
                </a:lnTo>
                <a:lnTo>
                  <a:pt x="12000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60" name="Shape 557"/>
          <p:cNvSpPr/>
          <p:nvPr/>
        </p:nvSpPr>
        <p:spPr>
          <a:xfrm>
            <a:off x="5266267" y="746221"/>
            <a:ext cx="149394" cy="1995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61" name="Shape 558"/>
          <p:cNvSpPr/>
          <p:nvPr/>
        </p:nvSpPr>
        <p:spPr>
          <a:xfrm>
            <a:off x="3928533" y="746221"/>
            <a:ext cx="1487166" cy="199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66" name="Shape 559"/>
          <p:cNvSpPr/>
          <p:nvPr/>
        </p:nvSpPr>
        <p:spPr>
          <a:xfrm>
            <a:off x="2540000" y="746220"/>
            <a:ext cx="2875738" cy="19939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72" name="Shape 559"/>
          <p:cNvSpPr/>
          <p:nvPr/>
        </p:nvSpPr>
        <p:spPr>
          <a:xfrm flipV="1">
            <a:off x="3096988" y="559588"/>
            <a:ext cx="2318654" cy="29155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3810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53" name="Rectangle 52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7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139" y="817084"/>
            <a:ext cx="3663534" cy="3150222"/>
          </a:xfrm>
          <a:prstGeom prst="rect">
            <a:avLst/>
          </a:prstGeom>
        </p:spPr>
      </p:pic>
      <p:sp>
        <p:nvSpPr>
          <p:cNvPr id="2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PROCESSO DE ELABORAÇÃO DA BNCC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>
                <a:solidFill>
                  <a:srgbClr val="FFD413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201"/>
          <p:cNvSpPr/>
          <p:nvPr/>
        </p:nvSpPr>
        <p:spPr>
          <a:xfrm>
            <a:off x="4256965" y="1062613"/>
            <a:ext cx="584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bg1"/>
                </a:solidFill>
                <a:latin typeface="+mn-lt"/>
                <a:ea typeface="Cabin"/>
                <a:cs typeface="Cabin"/>
                <a:sym typeface="Cabin"/>
              </a:rPr>
              <a:t>BNCC</a:t>
            </a:r>
            <a:endParaRPr sz="12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8" name="Shape 202"/>
          <p:cNvSpPr/>
          <p:nvPr/>
        </p:nvSpPr>
        <p:spPr>
          <a:xfrm>
            <a:off x="3600185" y="1771001"/>
            <a:ext cx="1874400" cy="21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lt1"/>
                </a:solidFill>
                <a:latin typeface="+mn-lt"/>
                <a:ea typeface="Roboto Slab"/>
                <a:cs typeface="Roboto Slab"/>
                <a:sym typeface="Roboto Slab"/>
              </a:rPr>
              <a:t>3</a:t>
            </a:r>
            <a:r>
              <a:rPr lang="pt-BR" sz="1200" b="1" baseline="300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ª </a:t>
            </a:r>
            <a:r>
              <a:rPr lang="pt-BR" sz="1200" b="1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versão BNCC</a:t>
            </a:r>
            <a:br>
              <a:rPr lang="pt-BR" sz="1200" b="1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pt-BR" sz="1200" baseline="300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pt-BR" sz="1200" baseline="300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</a:br>
            <a:endParaRPr sz="1200" baseline="300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+mn-lt"/>
              <a:ea typeface="Roboto Slab"/>
              <a:cs typeface="Roboto Slab"/>
              <a:sym typeface="Roboto Slab"/>
            </a:endParaRPr>
          </a:p>
        </p:txBody>
      </p:sp>
      <p:sp>
        <p:nvSpPr>
          <p:cNvPr id="9" name="Shape 203"/>
          <p:cNvSpPr/>
          <p:nvPr/>
        </p:nvSpPr>
        <p:spPr>
          <a:xfrm>
            <a:off x="2812613" y="2517716"/>
            <a:ext cx="3451800" cy="312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2</a:t>
            </a:r>
            <a:r>
              <a:rPr lang="pt-BR" sz="1200" b="1" baseline="300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ª </a:t>
            </a:r>
            <a:r>
              <a:rPr lang="pt-BR" sz="1200" b="1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versão BNCC</a:t>
            </a:r>
            <a:br>
              <a:rPr lang="pt-BR" sz="1200" b="1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</a:br>
            <a:endParaRPr sz="1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0" name="Shape 204"/>
          <p:cNvSpPr/>
          <p:nvPr/>
        </p:nvSpPr>
        <p:spPr>
          <a:xfrm>
            <a:off x="2402391" y="3389353"/>
            <a:ext cx="4259400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</a:t>
            </a:r>
            <a:r>
              <a:rPr lang="pt-BR" sz="1200" b="1" baseline="300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ª </a:t>
            </a:r>
            <a:r>
              <a:rPr lang="pt-BR" sz="1200" b="1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versão BNCC</a:t>
            </a:r>
            <a:endParaRPr sz="1200" dirty="0">
              <a:latin typeface="+mn-lt"/>
            </a:endParaRPr>
          </a:p>
        </p:txBody>
      </p:sp>
      <p:sp>
        <p:nvSpPr>
          <p:cNvPr id="11" name="Shape 205"/>
          <p:cNvSpPr/>
          <p:nvPr/>
        </p:nvSpPr>
        <p:spPr>
          <a:xfrm>
            <a:off x="543305" y="1636484"/>
            <a:ext cx="2716362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Contribuições de professores, especialistas e associações científicas </a:t>
            </a: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pt-BR" sz="1200" i="1" dirty="0" err="1">
                <a:solidFill>
                  <a:srgbClr val="7F7F7F"/>
                </a:solidFill>
                <a:latin typeface="+mn-lt"/>
                <a:ea typeface="Calibri"/>
                <a:cs typeface="Calibri"/>
                <a:sym typeface="Calibri"/>
              </a:rPr>
              <a:t>jan</a:t>
            </a:r>
            <a:r>
              <a:rPr lang="pt-BR" sz="1200" i="1" dirty="0">
                <a:solidFill>
                  <a:srgbClr val="7F7F7F"/>
                </a:solidFill>
                <a:latin typeface="+mn-lt"/>
                <a:ea typeface="Calibri"/>
                <a:cs typeface="Calibri"/>
                <a:sym typeface="Calibri"/>
              </a:rPr>
              <a:t>-mar 2017</a:t>
            </a:r>
            <a:r>
              <a:rPr lang="pt-BR" sz="1200" dirty="0">
                <a:solidFill>
                  <a:srgbClr val="7F7F7F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pt-BR" sz="1200" dirty="0">
                <a:solidFill>
                  <a:srgbClr val="7F7F7F"/>
                </a:solidFill>
                <a:latin typeface="+mn-lt"/>
                <a:ea typeface="Calibri"/>
                <a:cs typeface="Calibri"/>
                <a:sym typeface="Calibri"/>
              </a:rPr>
            </a:br>
            <a:endParaRPr sz="1200" dirty="0">
              <a:solidFill>
                <a:srgbClr val="7F7F7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Shape 206"/>
          <p:cNvSpPr/>
          <p:nvPr/>
        </p:nvSpPr>
        <p:spPr>
          <a:xfrm>
            <a:off x="543304" y="2334698"/>
            <a:ext cx="23637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27 seminários estaduais </a:t>
            </a: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Mais de 9 mil contribuições</a:t>
            </a:r>
            <a:b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pt-BR" sz="1200" i="1" dirty="0" err="1">
                <a:solidFill>
                  <a:srgbClr val="7F7F7F"/>
                </a:solidFill>
                <a:latin typeface="+mn-lt"/>
                <a:ea typeface="Calibri"/>
                <a:cs typeface="Calibri"/>
                <a:sym typeface="Calibri"/>
              </a:rPr>
              <a:t>jun-ago</a:t>
            </a:r>
            <a:r>
              <a:rPr lang="pt-BR" sz="1200" i="1" dirty="0">
                <a:solidFill>
                  <a:srgbClr val="7F7F7F"/>
                </a:solidFill>
                <a:latin typeface="+mn-lt"/>
                <a:ea typeface="Calibri"/>
                <a:cs typeface="Calibri"/>
                <a:sym typeface="Calibri"/>
              </a:rPr>
              <a:t> 2016</a:t>
            </a: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</a:br>
            <a:endParaRPr sz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Shape 207"/>
          <p:cNvSpPr/>
          <p:nvPr/>
        </p:nvSpPr>
        <p:spPr>
          <a:xfrm>
            <a:off x="543305" y="3134540"/>
            <a:ext cx="236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12 milhões de contribuições</a:t>
            </a: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na consulta pública</a:t>
            </a:r>
            <a:b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pt-BR" sz="1200" i="1" dirty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out 2015 – mar 2016</a:t>
            </a: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</a:br>
            <a:endParaRPr sz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" name="Shape 208"/>
          <p:cNvSpPr/>
          <p:nvPr/>
        </p:nvSpPr>
        <p:spPr>
          <a:xfrm>
            <a:off x="543305" y="921062"/>
            <a:ext cx="3713660" cy="384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Aprovação no CNE e homologação pelo MEC </a:t>
            </a:r>
            <a:endParaRPr sz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i="1" dirty="0">
                <a:solidFill>
                  <a:srgbClr val="7F7F7F"/>
                </a:solidFill>
                <a:latin typeface="+mn-lt"/>
                <a:ea typeface="Calibri"/>
                <a:cs typeface="Calibri"/>
                <a:sym typeface="Calibri"/>
              </a:rPr>
              <a:t>dez 2017</a:t>
            </a:r>
            <a:r>
              <a:rPr lang="pt-BR" sz="1400" dirty="0">
                <a:solidFill>
                  <a:srgbClr val="7F7F7F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pt-BR" sz="1400" dirty="0">
                <a:solidFill>
                  <a:srgbClr val="7F7F7F"/>
                </a:solidFill>
                <a:latin typeface="+mn-lt"/>
                <a:ea typeface="Calibri"/>
                <a:cs typeface="Calibri"/>
                <a:sym typeface="Calibri"/>
              </a:rPr>
            </a:br>
            <a:endParaRPr sz="1400" dirty="0">
              <a:solidFill>
                <a:srgbClr val="7F7F7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5" name="Shape 209"/>
          <p:cNvSpPr/>
          <p:nvPr/>
        </p:nvSpPr>
        <p:spPr>
          <a:xfrm>
            <a:off x="2402424" y="4148580"/>
            <a:ext cx="5020038" cy="34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u="sng" dirty="0" smtClean="0">
                <a:solidFill>
                  <a:srgbClr val="092474"/>
                </a:solidFill>
                <a:latin typeface="+mn-lt"/>
                <a:ea typeface="Calibri"/>
                <a:cs typeface="Calibri"/>
                <a:sym typeface="Calibri"/>
              </a:rPr>
              <a:t>BNCC É UMA POLÍTICA DE ESTADO </a:t>
            </a:r>
            <a:r>
              <a:rPr lang="pt-BR" sz="1000" dirty="0" smtClean="0">
                <a:solidFill>
                  <a:srgbClr val="092474"/>
                </a:solidFill>
                <a:latin typeface="+mn-lt"/>
                <a:ea typeface="Calibri"/>
                <a:cs typeface="Calibri"/>
                <a:sym typeface="Calibri"/>
              </a:rPr>
              <a:t>– E NÃO DE UM GOVERNO – </a:t>
            </a:r>
            <a:r>
              <a:rPr lang="pt-BR" sz="1000" b="1" u="sng" dirty="0" smtClean="0">
                <a:solidFill>
                  <a:srgbClr val="092474"/>
                </a:solidFill>
                <a:latin typeface="+mn-lt"/>
                <a:ea typeface="Calibri"/>
                <a:cs typeface="Calibri"/>
                <a:sym typeface="Calibri"/>
              </a:rPr>
              <a:t>CONSTRUÍDA DEMOCRÁTICA E COLABORATIVAMENTE </a:t>
            </a:r>
            <a:r>
              <a:rPr lang="pt-BR" sz="1000" dirty="0" smtClean="0">
                <a:solidFill>
                  <a:srgbClr val="092474"/>
                </a:solidFill>
                <a:latin typeface="+mn-lt"/>
                <a:ea typeface="Calibri"/>
                <a:cs typeface="Calibri"/>
                <a:sym typeface="Calibri"/>
              </a:rPr>
              <a:t>POR MEIO DE UM PROCESSO INICIADO EM 2015</a:t>
            </a:r>
            <a:endParaRPr lang="pt-BR" sz="1000" dirty="0">
              <a:solidFill>
                <a:srgbClr val="092474"/>
              </a:solidFill>
              <a:latin typeface="+mn-lt"/>
            </a:endParaRPr>
          </a:p>
        </p:txBody>
      </p:sp>
      <p:sp>
        <p:nvSpPr>
          <p:cNvPr id="16" name="Shape 210"/>
          <p:cNvSpPr/>
          <p:nvPr/>
        </p:nvSpPr>
        <p:spPr>
          <a:xfrm>
            <a:off x="6479548" y="2334698"/>
            <a:ext cx="2041265" cy="33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Seminários (1 por UF) organizados pelo </a:t>
            </a:r>
            <a:r>
              <a:rPr lang="pt-BR" sz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Consed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e 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pela </a:t>
            </a:r>
            <a:r>
              <a:rPr lang="pt-BR" sz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Undime</a:t>
            </a:r>
            <a:endParaRPr sz="1200" dirty="0">
              <a:solidFill>
                <a:schemeClr val="bg1">
                  <a:lumMod val="50000"/>
                </a:schemeClr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Shape 211"/>
          <p:cNvSpPr/>
          <p:nvPr/>
        </p:nvSpPr>
        <p:spPr>
          <a:xfrm>
            <a:off x="6479549" y="3174143"/>
            <a:ext cx="2041264" cy="21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Estudo dos currículos 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em 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vigor</a:t>
            </a:r>
            <a:endParaRPr sz="1200" dirty="0">
              <a:solidFill>
                <a:schemeClr val="bg1">
                  <a:lumMod val="50000"/>
                </a:schemeClr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09242" y="1624896"/>
            <a:ext cx="3423444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9242" y="830916"/>
            <a:ext cx="3875623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9242" y="2323110"/>
            <a:ext cx="7693805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09242" y="3125959"/>
            <a:ext cx="7693805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 flipV="1">
            <a:off x="2256570" y="4159792"/>
            <a:ext cx="5165891" cy="405534"/>
          </a:xfrm>
          <a:prstGeom prst="rect">
            <a:avLst/>
          </a:prstGeom>
          <a:noFill/>
          <a:ln>
            <a:solidFill>
              <a:srgbClr val="092474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882" y="4225809"/>
            <a:ext cx="658575" cy="394601"/>
          </a:xfrm>
          <a:prstGeom prst="rect">
            <a:avLst/>
          </a:prstGeom>
        </p:spPr>
      </p:pic>
      <p:cxnSp>
        <p:nvCxnSpPr>
          <p:cNvPr id="45" name="Straight Connector 44"/>
          <p:cNvCxnSpPr/>
          <p:nvPr/>
        </p:nvCxnSpPr>
        <p:spPr>
          <a:xfrm>
            <a:off x="609242" y="839280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09242" y="162489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609242" y="232140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09242" y="3134540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75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288"/>
          <p:cNvSpPr/>
          <p:nvPr/>
        </p:nvSpPr>
        <p:spPr>
          <a:xfrm>
            <a:off x="2908" y="928896"/>
            <a:ext cx="9163641" cy="3259963"/>
          </a:xfrm>
          <a:prstGeom prst="rect">
            <a:avLst/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66781" y="2232843"/>
            <a:ext cx="5093385" cy="1043489"/>
          </a:xfrm>
          <a:prstGeom prst="rect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232843"/>
            <a:ext cx="9143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EXEMPLO </a:t>
            </a:r>
            <a:r>
              <a:rPr lang="pt-BR" sz="2800" b="1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r>
              <a:rPr lang="pt-BR" sz="2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Ensino Fundamental</a:t>
            </a:r>
            <a:endParaRPr lang="pt-BR" sz="2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3000" u="sng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Como a BNCC está organizada?</a:t>
            </a:r>
          </a:p>
        </p:txBody>
      </p:sp>
      <p:sp>
        <p:nvSpPr>
          <p:cNvPr id="14" name="Rectangle 13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8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hape 577"/>
          <p:cNvSpPr txBox="1"/>
          <p:nvPr/>
        </p:nvSpPr>
        <p:spPr>
          <a:xfrm>
            <a:off x="4328176" y="279033"/>
            <a:ext cx="2303325" cy="235575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ENSINO FUNDAMENTAL</a:t>
            </a:r>
            <a:endParaRPr sz="17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hape 576"/>
          <p:cNvSpPr/>
          <p:nvPr/>
        </p:nvSpPr>
        <p:spPr>
          <a:xfrm>
            <a:off x="1945277" y="279033"/>
            <a:ext cx="2303325" cy="235575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BB4A"/>
              </a:solidFill>
            </a:endParaRPr>
          </a:p>
        </p:txBody>
      </p:sp>
      <p:sp>
        <p:nvSpPr>
          <p:cNvPr id="7" name="Shape 577"/>
          <p:cNvSpPr txBox="1"/>
          <p:nvPr/>
        </p:nvSpPr>
        <p:spPr>
          <a:xfrm>
            <a:off x="1945277" y="279033"/>
            <a:ext cx="2303325" cy="235575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EDUCAÇÃO INFANTIL</a:t>
            </a:r>
            <a:endParaRPr sz="17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11074" y="279033"/>
            <a:ext cx="1562226" cy="235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577"/>
          <p:cNvSpPr txBox="1"/>
          <p:nvPr/>
        </p:nvSpPr>
        <p:spPr>
          <a:xfrm>
            <a:off x="6711074" y="279033"/>
            <a:ext cx="1562226" cy="240920"/>
          </a:xfrm>
          <a:prstGeom prst="rect">
            <a:avLst/>
          </a:prstGeom>
          <a:solidFill>
            <a:srgbClr val="5FBB4A">
              <a:alpha val="62000"/>
            </a:srgbClr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ENSINO MÉDIO</a:t>
            </a:r>
            <a:endParaRPr sz="17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14" name="Rectangle 13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9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hape 577"/>
          <p:cNvSpPr txBox="1"/>
          <p:nvPr/>
        </p:nvSpPr>
        <p:spPr>
          <a:xfrm>
            <a:off x="4328176" y="279033"/>
            <a:ext cx="2303325" cy="235575"/>
          </a:xfrm>
          <a:prstGeom prst="rect">
            <a:avLst/>
          </a:prstGeom>
          <a:solidFill>
            <a:srgbClr val="092474"/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ENSINO FUNDAMENTAL</a:t>
            </a:r>
            <a:endParaRPr sz="1700" b="1" dirty="0">
              <a:solidFill>
                <a:srgbClr val="5FBB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hape 576"/>
          <p:cNvSpPr/>
          <p:nvPr/>
        </p:nvSpPr>
        <p:spPr>
          <a:xfrm>
            <a:off x="1945277" y="279033"/>
            <a:ext cx="2303325" cy="235575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BB4A"/>
              </a:solidFill>
            </a:endParaRPr>
          </a:p>
        </p:txBody>
      </p:sp>
      <p:sp>
        <p:nvSpPr>
          <p:cNvPr id="7" name="Shape 577"/>
          <p:cNvSpPr txBox="1"/>
          <p:nvPr/>
        </p:nvSpPr>
        <p:spPr>
          <a:xfrm>
            <a:off x="1945277" y="279033"/>
            <a:ext cx="2303325" cy="235575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EDUCAÇÃO INFANTIL</a:t>
            </a:r>
            <a:endParaRPr sz="17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11074" y="279033"/>
            <a:ext cx="1562226" cy="235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577"/>
          <p:cNvSpPr txBox="1"/>
          <p:nvPr/>
        </p:nvSpPr>
        <p:spPr>
          <a:xfrm>
            <a:off x="6711074" y="279033"/>
            <a:ext cx="1562226" cy="240920"/>
          </a:xfrm>
          <a:prstGeom prst="rect">
            <a:avLst/>
          </a:prstGeom>
          <a:solidFill>
            <a:srgbClr val="5FBB4A">
              <a:alpha val="62000"/>
            </a:srgbClr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ENSINO MÉDIO</a:t>
            </a:r>
            <a:endParaRPr sz="17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15" name="Rectangle 14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1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133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34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35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36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37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cxnSp>
        <p:nvCxnSpPr>
          <p:cNvPr id="19" name="Straight Connector 18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Table 39"/>
          <p:cNvGraphicFramePr>
            <a:graphicFrameLocks noGrp="1"/>
          </p:cNvGraphicFramePr>
          <p:nvPr>
            <p:extLst/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/>
          </p:nvPr>
        </p:nvGraphicFramePr>
        <p:xfrm>
          <a:off x="3321469" y="724221"/>
          <a:ext cx="1218781" cy="650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09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/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53" name="Straight Connector 52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171111" y="87195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graphicFrame>
        <p:nvGraphicFramePr>
          <p:cNvPr id="63" name="Table 62"/>
          <p:cNvGraphicFramePr>
            <a:graphicFrameLocks noGrp="1"/>
          </p:cNvGraphicFramePr>
          <p:nvPr>
            <p:extLst/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4" name="Table 63"/>
          <p:cNvGraphicFramePr>
            <a:graphicFrameLocks noGrp="1"/>
          </p:cNvGraphicFramePr>
          <p:nvPr>
            <p:extLst/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6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67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68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27" name="Rectangle 26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9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25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26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27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28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29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cxnSp>
        <p:nvCxnSpPr>
          <p:cNvPr id="19" name="Straight Connector 18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Table 39"/>
          <p:cNvGraphicFramePr>
            <a:graphicFrameLocks noGrp="1"/>
          </p:cNvGraphicFramePr>
          <p:nvPr>
            <p:extLst/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/>
          </p:nvPr>
        </p:nvGraphicFramePr>
        <p:xfrm>
          <a:off x="3321469" y="724221"/>
          <a:ext cx="1218781" cy="650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1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09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/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53" name="Straight Connector 52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Table 62"/>
          <p:cNvGraphicFramePr>
            <a:graphicFrameLocks noGrp="1"/>
          </p:cNvGraphicFramePr>
          <p:nvPr>
            <p:extLst/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4" name="Table 63"/>
          <p:cNvGraphicFramePr>
            <a:graphicFrameLocks noGrp="1"/>
          </p:cNvGraphicFramePr>
          <p:nvPr>
            <p:extLst/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6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67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68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71111" y="87195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32" name="Rectangle 31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9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58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59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60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61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62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graphicFrame>
        <p:nvGraphicFramePr>
          <p:cNvPr id="56" name="Table 55"/>
          <p:cNvGraphicFramePr>
            <a:graphicFrameLocks noGrp="1"/>
          </p:cNvGraphicFramePr>
          <p:nvPr>
            <p:extLst/>
          </p:nvPr>
        </p:nvGraphicFramePr>
        <p:xfrm>
          <a:off x="3321469" y="724221"/>
          <a:ext cx="1218781" cy="650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1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09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9" name="Straight Connector 18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5778" y="2400412"/>
            <a:ext cx="1511300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5778" y="239941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1111" y="2393912"/>
            <a:ext cx="159596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Competências Específicas </a:t>
            </a:r>
            <a:r>
              <a:rPr lang="pt-BR" sz="15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5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5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Table 39"/>
          <p:cNvGraphicFramePr>
            <a:graphicFrameLocks noGrp="1"/>
          </p:cNvGraphicFramePr>
          <p:nvPr>
            <p:extLst/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/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53" name="Straight Connector 52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Table 62"/>
          <p:cNvGraphicFramePr>
            <a:graphicFrameLocks noGrp="1"/>
          </p:cNvGraphicFramePr>
          <p:nvPr>
            <p:extLst/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4" name="Table 63"/>
          <p:cNvGraphicFramePr>
            <a:graphicFrameLocks noGrp="1"/>
          </p:cNvGraphicFramePr>
          <p:nvPr>
            <p:extLst/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0" name="Shape 796"/>
          <p:cNvSpPr txBox="1"/>
          <p:nvPr/>
        </p:nvSpPr>
        <p:spPr>
          <a:xfrm>
            <a:off x="1978179" y="1395171"/>
            <a:ext cx="1462272" cy="1839096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Reconhecer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que a Matemática é uma ciência humana, fruto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das necessidades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 preocupações de diferentes culturas, em diferentes momentos históricos, e é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uma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 viva, que contribui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para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solucionar problemas científicos e tecnológicos e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para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alicerçar descobertas e construções, inclusive com impactos no mundo do trabalho. </a:t>
            </a:r>
            <a:endParaRPr sz="9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1904999" y="1280171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907323" y="1339513"/>
            <a:ext cx="238007" cy="79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 smtClean="0">
                <a:solidFill>
                  <a:schemeClr val="bg1"/>
                </a:solidFill>
              </a:rPr>
              <a:t>1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81" name="Shape 796"/>
          <p:cNvSpPr txBox="1"/>
          <p:nvPr/>
        </p:nvSpPr>
        <p:spPr>
          <a:xfrm>
            <a:off x="1978179" y="3416584"/>
            <a:ext cx="1462272" cy="123551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Desenvolver o raciocínio lógico, o espírito de investigação e a capacidade de produzir argumentos convincentes, recorrendo aos conhecimentos matemáticos para compreender e atuar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no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mundo. </a:t>
            </a:r>
          </a:p>
        </p:txBody>
      </p:sp>
      <p:sp>
        <p:nvSpPr>
          <p:cNvPr id="83" name="Oval 82"/>
          <p:cNvSpPr/>
          <p:nvPr/>
        </p:nvSpPr>
        <p:spPr>
          <a:xfrm>
            <a:off x="1904999" y="3301585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907323" y="3360927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 smtClean="0">
                <a:solidFill>
                  <a:schemeClr val="bg1"/>
                </a:solidFill>
              </a:rPr>
              <a:t>2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85" name="Shape 796"/>
          <p:cNvSpPr txBox="1"/>
          <p:nvPr/>
        </p:nvSpPr>
        <p:spPr>
          <a:xfrm>
            <a:off x="3542928" y="1374844"/>
            <a:ext cx="997321" cy="327725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Compreender as relações entre conceitos e procedimentos dos diferentes campos da Matemática (Aritmética, Álgebra, Geometria, Estatística e Probabilidade) e de outras áreas do conhecimento, sentindo segurança quanto à própria capacidade de construir e aplicar conhecimentos matemáticos, desenvolvendo a autoestima e a perseverança na busca de soluções.</a:t>
            </a:r>
          </a:p>
        </p:txBody>
      </p:sp>
      <p:sp>
        <p:nvSpPr>
          <p:cNvPr id="87" name="Oval 86"/>
          <p:cNvSpPr/>
          <p:nvPr/>
        </p:nvSpPr>
        <p:spPr>
          <a:xfrm>
            <a:off x="3478215" y="1259844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3480539" y="1319186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9" name="Shape 796"/>
          <p:cNvSpPr txBox="1"/>
          <p:nvPr/>
        </p:nvSpPr>
        <p:spPr>
          <a:xfrm>
            <a:off x="4635907" y="1385754"/>
            <a:ext cx="1460093" cy="156238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Fazer observações sistemáticas de aspectos quantitativos e qualitativos presentes nas práticas sociais e culturais, de modo a investigar, organizar, representar e comunicar informações relevantes, para interpretá-las e avaliá-las crítica e eticamente, produzindo argumentos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convincentes.</a:t>
            </a:r>
            <a:endParaRPr lang="pt-BR" sz="9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4562727" y="1270754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565051" y="1330096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3" name="Shape 796"/>
          <p:cNvSpPr txBox="1"/>
          <p:nvPr/>
        </p:nvSpPr>
        <p:spPr>
          <a:xfrm>
            <a:off x="4638231" y="3147814"/>
            <a:ext cx="1457769" cy="150428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Utilizar processos e ferramentas matemáticas, inclusive tecnologias digitais disponíveis, para modelar e resolver problemas cotidianos, sociais e de outras áreas de conhecimento, validando estratégias e resultados. </a:t>
            </a:r>
          </a:p>
        </p:txBody>
      </p:sp>
      <p:sp>
        <p:nvSpPr>
          <p:cNvPr id="95" name="Oval 94"/>
          <p:cNvSpPr/>
          <p:nvPr/>
        </p:nvSpPr>
        <p:spPr>
          <a:xfrm>
            <a:off x="4565051" y="3032814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4567375" y="3092156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97" name="Shape 796"/>
          <p:cNvSpPr txBox="1"/>
          <p:nvPr/>
        </p:nvSpPr>
        <p:spPr>
          <a:xfrm>
            <a:off x="6203924" y="1381848"/>
            <a:ext cx="1085867" cy="3270248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Enfrentar situações-problema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em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múltiplos contextos,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incluindo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-se situações imaginadas, não diretamente relacionadas com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aspecto prático-utilitário,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expressar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suas respostas e sintetizar conclusões, utilizando diferentes registros e linguagens (gráficos, tabelas, esquemas, além de texto escrito na língua materna e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outras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linguagens para descrever algoritmos, como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fluxogramas).</a:t>
            </a:r>
            <a:endParaRPr lang="pt-BR" sz="900" dirty="0">
              <a:solidFill>
                <a:srgbClr val="092474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6130744" y="1266847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133068" y="1326189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01" name="Shape 796"/>
          <p:cNvSpPr txBox="1"/>
          <p:nvPr/>
        </p:nvSpPr>
        <p:spPr>
          <a:xfrm>
            <a:off x="7397322" y="1381850"/>
            <a:ext cx="1645078" cy="1319839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spc="-8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spc="-8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Desenvolver e/ou discutir projetos que abordem, sobretudo, questões de urgência social, com base em princípios éticos, democráticos, sustentáveis e solidários, valorizando a diversidade de opiniões de indivíduos e de grupos sociais, sem preconceitos de qualquer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natureza.</a:t>
            </a:r>
            <a:endParaRPr lang="pt-BR" sz="9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7324143" y="1266847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7326467" y="1326189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05" name="Shape 796"/>
          <p:cNvSpPr txBox="1"/>
          <p:nvPr/>
        </p:nvSpPr>
        <p:spPr>
          <a:xfrm>
            <a:off x="7397322" y="2851391"/>
            <a:ext cx="1645077" cy="1800705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Interagir com seus pares de forma cooperativa, trabalhando coletivamente no planejamento e desenvolvimento de pesquisas para responder a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questionamentos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 na busca de soluções para problemas, de modo a identificar aspectos consensuais ou não na discussão de uma determinada questão, respeitando o modo de pensar dos colegas e aprendendo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 eles.</a:t>
            </a:r>
            <a:endParaRPr lang="pt-BR" sz="9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7324143" y="2736389"/>
            <a:ext cx="281413" cy="281413"/>
          </a:xfrm>
          <a:prstGeom prst="ellipse">
            <a:avLst/>
          </a:prstGeom>
          <a:solidFill>
            <a:srgbClr val="09247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7326467" y="2795731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8</a:t>
            </a:r>
          </a:p>
        </p:txBody>
      </p:sp>
      <p:cxnSp>
        <p:nvCxnSpPr>
          <p:cNvPr id="120" name="Straight Connector 119"/>
          <p:cNvCxnSpPr/>
          <p:nvPr/>
        </p:nvCxnSpPr>
        <p:spPr>
          <a:xfrm>
            <a:off x="1767078" y="1395171"/>
            <a:ext cx="0" cy="3256925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69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71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Retângulo 1"/>
          <p:cNvSpPr/>
          <p:nvPr/>
        </p:nvSpPr>
        <p:spPr>
          <a:xfrm>
            <a:off x="1907323" y="709942"/>
            <a:ext cx="1414146" cy="54990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/>
          <p:cNvSpPr/>
          <p:nvPr/>
        </p:nvSpPr>
        <p:spPr>
          <a:xfrm>
            <a:off x="4567375" y="709942"/>
            <a:ext cx="4205781" cy="48126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Rectangle 65"/>
          <p:cNvSpPr/>
          <p:nvPr/>
        </p:nvSpPr>
        <p:spPr>
          <a:xfrm>
            <a:off x="171111" y="87195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68" name="Rectangle 67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94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98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2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6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9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graphicFrame>
        <p:nvGraphicFramePr>
          <p:cNvPr id="110" name="Table 109"/>
          <p:cNvGraphicFramePr>
            <a:graphicFrameLocks noGrp="1"/>
          </p:cNvGraphicFramePr>
          <p:nvPr>
            <p:extLst/>
          </p:nvPr>
        </p:nvGraphicFramePr>
        <p:xfrm>
          <a:off x="3321469" y="724221"/>
          <a:ext cx="1218781" cy="650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1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09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11" name="Straight Connector 110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255778" y="2400412"/>
            <a:ext cx="1511300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255778" y="239941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3" name="Table 122"/>
          <p:cNvGraphicFramePr>
            <a:graphicFrameLocks noGrp="1"/>
          </p:cNvGraphicFramePr>
          <p:nvPr>
            <p:extLst/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4" name="Table 123"/>
          <p:cNvGraphicFramePr>
            <a:graphicFrameLocks noGrp="1"/>
          </p:cNvGraphicFramePr>
          <p:nvPr>
            <p:extLst/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25" name="Straight Connector 124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7" name="Table 126"/>
          <p:cNvGraphicFramePr>
            <a:graphicFrameLocks noGrp="1"/>
          </p:cNvGraphicFramePr>
          <p:nvPr>
            <p:extLst/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8" name="Table 127"/>
          <p:cNvGraphicFramePr>
            <a:graphicFrameLocks noGrp="1"/>
          </p:cNvGraphicFramePr>
          <p:nvPr>
            <p:extLst/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9" name="Shape 796"/>
          <p:cNvSpPr txBox="1"/>
          <p:nvPr/>
        </p:nvSpPr>
        <p:spPr>
          <a:xfrm>
            <a:off x="1978179" y="1395171"/>
            <a:ext cx="1462272" cy="1839096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Reconhecer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que a Matemática é uma ciência humana, fruto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das necessidades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 preocupações de diferentes culturas, em diferentes momentos históricos, e é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uma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 viva, que contribui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para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solucionar problemas científicos e tecnológicos e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para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alicerçar descobertas e construções, inclusive com impactos no mundo do trabalho. </a:t>
            </a:r>
            <a:endParaRPr sz="9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1904999" y="1280171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1907323" y="1339513"/>
            <a:ext cx="238007" cy="79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 smtClean="0">
                <a:solidFill>
                  <a:schemeClr val="bg1"/>
                </a:solidFill>
              </a:rPr>
              <a:t>1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32" name="Shape 796"/>
          <p:cNvSpPr txBox="1"/>
          <p:nvPr/>
        </p:nvSpPr>
        <p:spPr>
          <a:xfrm>
            <a:off x="1978179" y="3416584"/>
            <a:ext cx="1462272" cy="123551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Desenvolver o raciocínio lógico, o espírito de investigação e a capacidade de produzir argumentos convincentes, recorrendo aos conhecimentos matemáticos para compreender e atuar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no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mundo. </a:t>
            </a:r>
          </a:p>
        </p:txBody>
      </p:sp>
      <p:sp>
        <p:nvSpPr>
          <p:cNvPr id="133" name="Oval 132"/>
          <p:cNvSpPr/>
          <p:nvPr/>
        </p:nvSpPr>
        <p:spPr>
          <a:xfrm>
            <a:off x="1904999" y="3301585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1907323" y="3360927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 smtClean="0">
                <a:solidFill>
                  <a:schemeClr val="bg1"/>
                </a:solidFill>
              </a:rPr>
              <a:t>2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35" name="Shape 796"/>
          <p:cNvSpPr txBox="1"/>
          <p:nvPr/>
        </p:nvSpPr>
        <p:spPr>
          <a:xfrm>
            <a:off x="3542928" y="1374844"/>
            <a:ext cx="997321" cy="327725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Compreender as relações entre conceitos e procedimentos dos diferentes campos da Matemática (Aritmética, Álgebra, Geometria, Estatística e Probabilidade) e de outras áreas do conhecimento, sentindo segurança quanto à própria capacidade de construir e aplicar conhecimentos matemáticos, desenvolvendo a autoestima e a perseverança na busca de soluções.</a:t>
            </a:r>
          </a:p>
        </p:txBody>
      </p:sp>
      <p:sp>
        <p:nvSpPr>
          <p:cNvPr id="136" name="Oval 135"/>
          <p:cNvSpPr/>
          <p:nvPr/>
        </p:nvSpPr>
        <p:spPr>
          <a:xfrm>
            <a:off x="3478215" y="1259844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3480539" y="1319186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8" name="Shape 796"/>
          <p:cNvSpPr txBox="1"/>
          <p:nvPr/>
        </p:nvSpPr>
        <p:spPr>
          <a:xfrm>
            <a:off x="4635907" y="1385754"/>
            <a:ext cx="1460093" cy="156238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Fazer observações sistemáticas de aspectos quantitativos e qualitativos presentes nas práticas sociais e culturais, de modo a investigar, organizar, representar e comunicar informações relevantes, para interpretá-las e avaliá-las crítica e eticamente, produzindo argumentos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convincentes.</a:t>
            </a:r>
            <a:endParaRPr lang="pt-BR" sz="9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4562727" y="1270754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4565051" y="1330096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41" name="Shape 796"/>
          <p:cNvSpPr txBox="1"/>
          <p:nvPr/>
        </p:nvSpPr>
        <p:spPr>
          <a:xfrm>
            <a:off x="4638231" y="3147814"/>
            <a:ext cx="1457769" cy="150428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Utilizar processos e ferramentas matemáticas, inclusive tecnologias digitais disponíveis, para modelar e resolver problemas cotidianos, sociais e de outras áreas de conhecimento, validando estratégias e resultados. </a:t>
            </a:r>
          </a:p>
        </p:txBody>
      </p:sp>
      <p:sp>
        <p:nvSpPr>
          <p:cNvPr id="142" name="Oval 141"/>
          <p:cNvSpPr/>
          <p:nvPr/>
        </p:nvSpPr>
        <p:spPr>
          <a:xfrm>
            <a:off x="4565051" y="3032814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4567375" y="3092156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4" name="Shape 796"/>
          <p:cNvSpPr txBox="1"/>
          <p:nvPr/>
        </p:nvSpPr>
        <p:spPr>
          <a:xfrm>
            <a:off x="6203924" y="1381848"/>
            <a:ext cx="1085867" cy="3270248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Enfrentar situações-problema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em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múltiplos contextos,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incluindo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-se situações imaginadas, não diretamente relacionadas com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aspecto prático-utilitário,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expressar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suas respostas e sintetizar conclusões, utilizando diferentes registros e linguagens (gráficos, tabelas, esquemas, além de texto escrito na língua materna e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outras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linguagens para descrever algoritmos, como fluxogramas,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dados).</a:t>
            </a:r>
            <a:endParaRPr lang="pt-BR" sz="900" dirty="0">
              <a:solidFill>
                <a:srgbClr val="092474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6130744" y="1266847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6133068" y="1326189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47" name="Shape 796"/>
          <p:cNvSpPr txBox="1"/>
          <p:nvPr/>
        </p:nvSpPr>
        <p:spPr>
          <a:xfrm>
            <a:off x="7397322" y="1381850"/>
            <a:ext cx="1645078" cy="1319839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spc="-8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spc="-8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pt-BR" sz="900" spc="-8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Desenvolver e/ou discutir projetos que abordem, sobretudo, questões de urgência social, com base em princípios éticos, democráticos, sustentáveis e solidários, valorizando a diversidade de opiniões de indivíduos e de grupos sociais, sem preconceitos de qualquer natureza</a:t>
            </a:r>
          </a:p>
        </p:txBody>
      </p:sp>
      <p:sp>
        <p:nvSpPr>
          <p:cNvPr id="148" name="Oval 147"/>
          <p:cNvSpPr/>
          <p:nvPr/>
        </p:nvSpPr>
        <p:spPr>
          <a:xfrm>
            <a:off x="7324143" y="1266847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7326467" y="1326189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50" name="Shape 796"/>
          <p:cNvSpPr txBox="1"/>
          <p:nvPr/>
        </p:nvSpPr>
        <p:spPr>
          <a:xfrm>
            <a:off x="7397322" y="2851391"/>
            <a:ext cx="1645077" cy="1800705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Interagir com seus pares de forma cooperativa, trabalhando coletivamente no planejamento e desenvolvimento de pesquisas para responder a </a:t>
            </a:r>
            <a:r>
              <a:rPr lang="pt-BR" sz="900" dirty="0" err="1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questio-namentos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 na busca de soluções para problemas, de modo a identificar aspectos consensuais ou não na discussão de uma determinada questão, respeitando o modo de pensar dos colegas e aprendendo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eles</a:t>
            </a:r>
          </a:p>
        </p:txBody>
      </p:sp>
      <p:sp>
        <p:nvSpPr>
          <p:cNvPr id="151" name="Oval 150"/>
          <p:cNvSpPr/>
          <p:nvPr/>
        </p:nvSpPr>
        <p:spPr>
          <a:xfrm>
            <a:off x="7324143" y="2736389"/>
            <a:ext cx="281413" cy="281413"/>
          </a:xfrm>
          <a:prstGeom prst="ellipse">
            <a:avLst/>
          </a:prstGeom>
          <a:solidFill>
            <a:srgbClr val="09247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7326467" y="2795731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8</a:t>
            </a:r>
          </a:p>
        </p:txBody>
      </p:sp>
      <p:cxnSp>
        <p:nvCxnSpPr>
          <p:cNvPr id="153" name="Straight Connector 152"/>
          <p:cNvCxnSpPr/>
          <p:nvPr/>
        </p:nvCxnSpPr>
        <p:spPr>
          <a:xfrm>
            <a:off x="1767078" y="1395171"/>
            <a:ext cx="0" cy="3256925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155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156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 flipV="1">
            <a:off x="1798388" y="8466"/>
            <a:ext cx="7379829" cy="4736769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71111" y="2393912"/>
            <a:ext cx="159596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Competências Específicas </a:t>
            </a:r>
            <a:r>
              <a:rPr lang="pt-BR" sz="15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5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5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71111" y="87195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58" name="Rectangle 57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0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94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98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2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6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9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graphicFrame>
        <p:nvGraphicFramePr>
          <p:cNvPr id="110" name="Table 109"/>
          <p:cNvGraphicFramePr>
            <a:graphicFrameLocks noGrp="1"/>
          </p:cNvGraphicFramePr>
          <p:nvPr>
            <p:extLst/>
          </p:nvPr>
        </p:nvGraphicFramePr>
        <p:xfrm>
          <a:off x="3321469" y="724221"/>
          <a:ext cx="1218781" cy="650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1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09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11" name="Straight Connector 110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255778" y="2400412"/>
            <a:ext cx="1511300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255778" y="239941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3" name="Table 122"/>
          <p:cNvGraphicFramePr>
            <a:graphicFrameLocks noGrp="1"/>
          </p:cNvGraphicFramePr>
          <p:nvPr>
            <p:extLst/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4" name="Table 123"/>
          <p:cNvGraphicFramePr>
            <a:graphicFrameLocks noGrp="1"/>
          </p:cNvGraphicFramePr>
          <p:nvPr>
            <p:extLst/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25" name="Straight Connector 124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7" name="Table 126"/>
          <p:cNvGraphicFramePr>
            <a:graphicFrameLocks noGrp="1"/>
          </p:cNvGraphicFramePr>
          <p:nvPr>
            <p:extLst/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8" name="Table 127"/>
          <p:cNvGraphicFramePr>
            <a:graphicFrameLocks noGrp="1"/>
          </p:cNvGraphicFramePr>
          <p:nvPr>
            <p:extLst/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9" name="Shape 796"/>
          <p:cNvSpPr txBox="1"/>
          <p:nvPr/>
        </p:nvSpPr>
        <p:spPr>
          <a:xfrm>
            <a:off x="1978179" y="1395171"/>
            <a:ext cx="1462272" cy="1839096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Reconhecer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que a Matemática é uma ciência humana, fruto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das necessidades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 preocupações de diferentes culturas, em diferentes momentos históricos, e é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uma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 viva, que contribui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para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solucionar problemas científicos e tecnológicos e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para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alicerçar descobertas e construções, inclusive com impactos no mundo do trabalho. </a:t>
            </a:r>
            <a:endParaRPr sz="9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1904999" y="1280171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1907323" y="1339513"/>
            <a:ext cx="238007" cy="79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 smtClean="0">
                <a:solidFill>
                  <a:schemeClr val="bg1"/>
                </a:solidFill>
              </a:rPr>
              <a:t>1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32" name="Shape 796"/>
          <p:cNvSpPr txBox="1"/>
          <p:nvPr/>
        </p:nvSpPr>
        <p:spPr>
          <a:xfrm>
            <a:off x="1978179" y="3416584"/>
            <a:ext cx="1462272" cy="123551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Desenvolver o raciocínio lógico, o espírito de investigação e a capacidade de produzir argumentos convincentes, recorrendo aos conhecimentos matemáticos para compreender e atuar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no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mundo. </a:t>
            </a:r>
          </a:p>
        </p:txBody>
      </p:sp>
      <p:sp>
        <p:nvSpPr>
          <p:cNvPr id="133" name="Oval 132"/>
          <p:cNvSpPr/>
          <p:nvPr/>
        </p:nvSpPr>
        <p:spPr>
          <a:xfrm>
            <a:off x="1904999" y="3301585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1907323" y="3360927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 smtClean="0">
                <a:solidFill>
                  <a:schemeClr val="bg1"/>
                </a:solidFill>
              </a:rPr>
              <a:t>2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35" name="Shape 796"/>
          <p:cNvSpPr txBox="1"/>
          <p:nvPr/>
        </p:nvSpPr>
        <p:spPr>
          <a:xfrm>
            <a:off x="3542928" y="1374844"/>
            <a:ext cx="997321" cy="327725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Compreender as relações entre conceitos e procedimentos dos diferentes campos da Matemática (Aritmética, Álgebra, Geometria, Estatística e Probabilidade) e de outras áreas do conhecimento, sentindo segurança quanto à própria capacidade de construir e aplicar conhecimentos matemáticos, desenvolvendo a autoestima e a perseverança na busca de soluções.</a:t>
            </a:r>
          </a:p>
        </p:txBody>
      </p:sp>
      <p:sp>
        <p:nvSpPr>
          <p:cNvPr id="136" name="Oval 135"/>
          <p:cNvSpPr/>
          <p:nvPr/>
        </p:nvSpPr>
        <p:spPr>
          <a:xfrm>
            <a:off x="3478215" y="1259844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3480539" y="1319186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8" name="Shape 796"/>
          <p:cNvSpPr txBox="1"/>
          <p:nvPr/>
        </p:nvSpPr>
        <p:spPr>
          <a:xfrm>
            <a:off x="4635907" y="1385754"/>
            <a:ext cx="1460093" cy="156238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Fazer observações sistemáticas de aspectos quantitativos e qualitativos presentes nas práticas sociais e culturais, de modo a investigar, organizar, representar e comunicar informações relevantes, para interpretá-las e avaliá-las crítica e eticamente, produzindo argumentos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convincentes.</a:t>
            </a:r>
            <a:endParaRPr lang="pt-BR" sz="9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4562727" y="1270754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4565051" y="1330096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41" name="Shape 796"/>
          <p:cNvSpPr txBox="1"/>
          <p:nvPr/>
        </p:nvSpPr>
        <p:spPr>
          <a:xfrm>
            <a:off x="4638231" y="3147814"/>
            <a:ext cx="1457769" cy="150428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Utilizar processos e ferramentas matemáticas, inclusive tecnologias digitais disponíveis, para modelar e resolver problemas cotidianos, sociais e de outras áreas de conhecimento, validando estratégias e resultados. </a:t>
            </a:r>
          </a:p>
        </p:txBody>
      </p:sp>
      <p:sp>
        <p:nvSpPr>
          <p:cNvPr id="142" name="Oval 141"/>
          <p:cNvSpPr/>
          <p:nvPr/>
        </p:nvSpPr>
        <p:spPr>
          <a:xfrm>
            <a:off x="4565051" y="3032814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4567375" y="3092156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4" name="Shape 796"/>
          <p:cNvSpPr txBox="1"/>
          <p:nvPr/>
        </p:nvSpPr>
        <p:spPr>
          <a:xfrm>
            <a:off x="6203924" y="1381848"/>
            <a:ext cx="1085867" cy="3270248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Enfrentar situações-problema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em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múltiplos contextos,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incluindo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-se situações imaginadas, não diretamente relacionadas com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aspecto prático-utilitário,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expressar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suas respostas e sintetizar conclusões, utilizando diferentes registros e linguagens (gráficos, tabelas, esquemas, além de texto escrito na língua materna e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outras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linguagens para descrever algoritmos, como fluxogramas,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dados).</a:t>
            </a:r>
            <a:endParaRPr lang="pt-BR" sz="900" dirty="0">
              <a:solidFill>
                <a:srgbClr val="092474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6130744" y="1266847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6133068" y="1326189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47" name="Shape 796"/>
          <p:cNvSpPr txBox="1"/>
          <p:nvPr/>
        </p:nvSpPr>
        <p:spPr>
          <a:xfrm>
            <a:off x="7397322" y="1381850"/>
            <a:ext cx="1645078" cy="1319839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spc="-8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spc="-8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pt-BR" sz="900" spc="-8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Desenvolver e/ou discutir projetos que abordem, sobretudo, questões de urgência social, com base em princípios éticos, democráticos, sustentáveis e solidários, valorizando a diversidade de opiniões de indivíduos e de grupos sociais, sem preconceitos de qualquer natureza</a:t>
            </a:r>
          </a:p>
        </p:txBody>
      </p:sp>
      <p:sp>
        <p:nvSpPr>
          <p:cNvPr id="148" name="Oval 147"/>
          <p:cNvSpPr/>
          <p:nvPr/>
        </p:nvSpPr>
        <p:spPr>
          <a:xfrm>
            <a:off x="7324143" y="1266847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7326467" y="1326189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50" name="Shape 796"/>
          <p:cNvSpPr txBox="1"/>
          <p:nvPr/>
        </p:nvSpPr>
        <p:spPr>
          <a:xfrm>
            <a:off x="7397322" y="2851391"/>
            <a:ext cx="1645077" cy="1800705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Interagir com seus pares de forma cooperativa, trabalhando coletivamente no planejamento e desenvolvimento de pesquisas para responder a </a:t>
            </a:r>
            <a:r>
              <a:rPr lang="pt-BR" sz="900" dirty="0" err="1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questio-namentos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 na busca de soluções para problemas, de modo a identificar aspectos consensuais ou não na discussão de uma determinada questão, respeitando o modo de pensar dos colegas e aprendendo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eles</a:t>
            </a:r>
          </a:p>
        </p:txBody>
      </p:sp>
      <p:sp>
        <p:nvSpPr>
          <p:cNvPr id="151" name="Oval 150"/>
          <p:cNvSpPr/>
          <p:nvPr/>
        </p:nvSpPr>
        <p:spPr>
          <a:xfrm>
            <a:off x="7324143" y="2736389"/>
            <a:ext cx="281413" cy="281413"/>
          </a:xfrm>
          <a:prstGeom prst="ellipse">
            <a:avLst/>
          </a:prstGeom>
          <a:solidFill>
            <a:srgbClr val="09247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7326467" y="2795731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8</a:t>
            </a:r>
          </a:p>
        </p:txBody>
      </p:sp>
      <p:cxnSp>
        <p:nvCxnSpPr>
          <p:cNvPr id="153" name="Straight Connector 152"/>
          <p:cNvCxnSpPr/>
          <p:nvPr/>
        </p:nvCxnSpPr>
        <p:spPr>
          <a:xfrm>
            <a:off x="1767078" y="1395171"/>
            <a:ext cx="0" cy="3256925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155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156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 flipV="1">
            <a:off x="1749916" y="8466"/>
            <a:ext cx="7379829" cy="4736769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5067300" y="757014"/>
            <a:ext cx="3822700" cy="3822700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As </a:t>
            </a:r>
            <a:r>
              <a:rPr lang="pt-BR" b="1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competências específicas de área </a:t>
            </a: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são as competências que os estudantes devem desenvolver naquela área </a:t>
            </a:r>
            <a: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/>
            </a:r>
            <a:b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</a:br>
            <a: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de </a:t>
            </a: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conhecimento </a:t>
            </a:r>
            <a: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(nesse </a:t>
            </a: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exemplo, na Matemática). Todas as competências de áreas estão alinhadas às competências gerais.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71111" y="2393912"/>
            <a:ext cx="159596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Competências Específicas </a:t>
            </a:r>
            <a:r>
              <a:rPr lang="pt-BR" sz="15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5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5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71111" y="87195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59" name="Rectangle 58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4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/>
          <p:cNvCxnSpPr/>
          <p:nvPr/>
        </p:nvCxnSpPr>
        <p:spPr>
          <a:xfrm>
            <a:off x="3923928" y="719663"/>
            <a:ext cx="0" cy="792489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292080" y="1142056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561166" y="871951"/>
            <a:ext cx="0" cy="2027879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09929" y="1402081"/>
            <a:ext cx="1207404" cy="42780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Portuguesa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009929" y="191736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Arte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09929" y="227740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Educação Física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09929" y="263744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Inglesa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379613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96965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412061" y="1402081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Ensino Religioso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1957464" y="1408307"/>
            <a:ext cx="1207404" cy="1496973"/>
            <a:chOff x="1925715" y="1412548"/>
            <a:chExt cx="1207404" cy="1496973"/>
          </a:xfrm>
        </p:grpSpPr>
        <p:sp>
          <p:nvSpPr>
            <p:cNvPr id="69" name="TextBox 68"/>
            <p:cNvSpPr txBox="1"/>
            <p:nvPr/>
          </p:nvSpPr>
          <p:spPr>
            <a:xfrm>
              <a:off x="1925715" y="1412548"/>
              <a:ext cx="1207404" cy="427809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Portuguesa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925715" y="192783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Arte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925715" y="228787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Educação Física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925715" y="264791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Inglesa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94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98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2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6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9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cxnSp>
        <p:nvCxnSpPr>
          <p:cNvPr id="111" name="Straight Connector 110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255778" y="2400412"/>
            <a:ext cx="1511300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255778" y="239941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>
            <a:off x="171111" y="2393912"/>
            <a:ext cx="15959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Componentes Curriculares</a:t>
            </a:r>
          </a:p>
        </p:txBody>
      </p:sp>
      <p:cxnSp>
        <p:nvCxnSpPr>
          <p:cNvPr id="121" name="Straight Connector 120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3" name="Table 122"/>
          <p:cNvGraphicFramePr>
            <a:graphicFrameLocks noGrp="1"/>
          </p:cNvGraphicFramePr>
          <p:nvPr>
            <p:extLst/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4" name="Table 123"/>
          <p:cNvGraphicFramePr>
            <a:graphicFrameLocks noGrp="1"/>
          </p:cNvGraphicFramePr>
          <p:nvPr>
            <p:extLst/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25" name="Straight Connector 124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7" name="Table 126"/>
          <p:cNvGraphicFramePr>
            <a:graphicFrameLocks noGrp="1"/>
          </p:cNvGraphicFramePr>
          <p:nvPr>
            <p:extLst/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8" name="Table 127"/>
          <p:cNvGraphicFramePr>
            <a:graphicFrameLocks noGrp="1"/>
          </p:cNvGraphicFramePr>
          <p:nvPr>
            <p:extLst/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53" name="Straight Connector 152"/>
          <p:cNvCxnSpPr/>
          <p:nvPr/>
        </p:nvCxnSpPr>
        <p:spPr>
          <a:xfrm>
            <a:off x="1767078" y="1395171"/>
            <a:ext cx="0" cy="3256925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155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156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74" name="Table 73"/>
          <p:cNvGraphicFramePr>
            <a:graphicFrameLocks noGrp="1"/>
          </p:cNvGraphicFramePr>
          <p:nvPr>
            <p:extLst/>
          </p:nvPr>
        </p:nvGraphicFramePr>
        <p:xfrm>
          <a:off x="3306442" y="720526"/>
          <a:ext cx="1218781" cy="42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77" name="Straight Connector 76"/>
          <p:cNvCxnSpPr/>
          <p:nvPr/>
        </p:nvCxnSpPr>
        <p:spPr>
          <a:xfrm>
            <a:off x="8028384" y="1031985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639966" y="1031985"/>
            <a:ext cx="7646" cy="889571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043909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012160" y="1406322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012160" y="192579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História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77667" y="2531533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3320226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637578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71111" y="87195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53" name="Rectangle 52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0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/>
          <p:cNvCxnSpPr/>
          <p:nvPr/>
        </p:nvCxnSpPr>
        <p:spPr>
          <a:xfrm>
            <a:off x="3923928" y="719663"/>
            <a:ext cx="0" cy="792489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292080" y="1142056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561166" y="719663"/>
            <a:ext cx="0" cy="2180167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09929" y="1402081"/>
            <a:ext cx="1207404" cy="42780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Portuguesa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009929" y="191736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Arte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09929" y="227740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Educação Física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09929" y="263744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Inglesa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379613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96965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412061" y="1402081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Ensino Religioso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1957464" y="1408307"/>
            <a:ext cx="1207404" cy="1496973"/>
            <a:chOff x="1925715" y="1412548"/>
            <a:chExt cx="1207404" cy="1496973"/>
          </a:xfrm>
        </p:grpSpPr>
        <p:sp>
          <p:nvSpPr>
            <p:cNvPr id="69" name="TextBox 68"/>
            <p:cNvSpPr txBox="1"/>
            <p:nvPr/>
          </p:nvSpPr>
          <p:spPr>
            <a:xfrm>
              <a:off x="1925715" y="1412548"/>
              <a:ext cx="1207404" cy="427809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Portuguesa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925715" y="192783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Arte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925715" y="228787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Educação Física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925715" y="264791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Inglesa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94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98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2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6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9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cxnSp>
        <p:nvCxnSpPr>
          <p:cNvPr id="111" name="Straight Connector 110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255778" y="2400412"/>
            <a:ext cx="1511300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255778" y="239941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3" name="Table 122"/>
          <p:cNvGraphicFramePr>
            <a:graphicFrameLocks noGrp="1"/>
          </p:cNvGraphicFramePr>
          <p:nvPr>
            <p:extLst/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4" name="Table 123"/>
          <p:cNvGraphicFramePr>
            <a:graphicFrameLocks noGrp="1"/>
          </p:cNvGraphicFramePr>
          <p:nvPr>
            <p:extLst/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25" name="Straight Connector 124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7" name="Table 126"/>
          <p:cNvGraphicFramePr>
            <a:graphicFrameLocks noGrp="1"/>
          </p:cNvGraphicFramePr>
          <p:nvPr>
            <p:extLst/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8" name="Table 127"/>
          <p:cNvGraphicFramePr>
            <a:graphicFrameLocks noGrp="1"/>
          </p:cNvGraphicFramePr>
          <p:nvPr>
            <p:extLst/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53" name="Straight Connector 152"/>
          <p:cNvCxnSpPr/>
          <p:nvPr/>
        </p:nvCxnSpPr>
        <p:spPr>
          <a:xfrm>
            <a:off x="1767078" y="1395171"/>
            <a:ext cx="0" cy="3256925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155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156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74" name="Table 73"/>
          <p:cNvGraphicFramePr>
            <a:graphicFrameLocks noGrp="1"/>
          </p:cNvGraphicFramePr>
          <p:nvPr>
            <p:extLst/>
          </p:nvPr>
        </p:nvGraphicFramePr>
        <p:xfrm>
          <a:off x="3306442" y="720526"/>
          <a:ext cx="1218781" cy="42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77" name="Straight Connector 76"/>
          <p:cNvCxnSpPr/>
          <p:nvPr/>
        </p:nvCxnSpPr>
        <p:spPr>
          <a:xfrm>
            <a:off x="8028384" y="1031985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6647611" y="1031985"/>
            <a:ext cx="12621" cy="889571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043909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012160" y="1406322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012160" y="192579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História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77667" y="2531533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3320226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637578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922320" y="18402"/>
            <a:ext cx="7221192" cy="114300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71111" y="2393912"/>
            <a:ext cx="15959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Componentes Curriculares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71111" y="87195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66" name="Rectangle 65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6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68" y="207846"/>
            <a:ext cx="2767653" cy="3910341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345092" y="207846"/>
            <a:ext cx="44941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BRASIL. Ministério da Educação. Secretaria da Educação Básica. Por uma política curricular para a educação básica: contribuição ao debate da base nacional comum a partir do direito à aprendizagem e ao desenvolvimento , Brasília: MEC/SEB/DCEI, julho 2014. </a:t>
            </a:r>
            <a:endParaRPr lang="pt-BR" b="1" dirty="0" smtClean="0">
              <a:solidFill>
                <a:schemeClr val="accent1"/>
              </a:solidFill>
            </a:endParaRPr>
          </a:p>
          <a:p>
            <a:r>
              <a:rPr lang="pt-BR" dirty="0" smtClean="0">
                <a:solidFill>
                  <a:schemeClr val="accent1"/>
                </a:solidFill>
              </a:rPr>
              <a:t>Disponível </a:t>
            </a:r>
            <a:r>
              <a:rPr lang="pt-BR" dirty="0">
                <a:solidFill>
                  <a:schemeClr val="accent1"/>
                </a:solidFill>
              </a:rPr>
              <a:t>em: https://avaliacaoeducacional.files.wordpress.com/2015/07/direitos-a-aprendizagem-_-versaoseb_03julho.pdf</a:t>
            </a:r>
          </a:p>
          <a:p>
            <a:r>
              <a:rPr lang="pt-BR" b="1" dirty="0" smtClean="0">
                <a:solidFill>
                  <a:schemeClr val="accent1"/>
                </a:solidFill>
              </a:rPr>
              <a:t>.</a:t>
            </a:r>
            <a:endParaRPr lang="pt-BR" b="1" dirty="0">
              <a:solidFill>
                <a:schemeClr val="accent1"/>
              </a:solidFill>
            </a:endParaRPr>
          </a:p>
        </p:txBody>
      </p:sp>
      <p:sp>
        <p:nvSpPr>
          <p:cNvPr id="5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1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/>
          <p:cNvCxnSpPr/>
          <p:nvPr/>
        </p:nvCxnSpPr>
        <p:spPr>
          <a:xfrm>
            <a:off x="3923928" y="719663"/>
            <a:ext cx="0" cy="792489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292080" y="1142056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561166" y="719663"/>
            <a:ext cx="0" cy="2180167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09929" y="1402081"/>
            <a:ext cx="1207404" cy="42780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Portuguesa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009929" y="191736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Arte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09929" y="227740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Educação Física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09929" y="263744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Inglesa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379613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96965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412061" y="1402081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Ensino Religioso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1957464" y="1408307"/>
            <a:ext cx="1207404" cy="1496973"/>
            <a:chOff x="1925715" y="1412548"/>
            <a:chExt cx="1207404" cy="1496973"/>
          </a:xfrm>
        </p:grpSpPr>
        <p:sp>
          <p:nvSpPr>
            <p:cNvPr id="69" name="TextBox 68"/>
            <p:cNvSpPr txBox="1"/>
            <p:nvPr/>
          </p:nvSpPr>
          <p:spPr>
            <a:xfrm>
              <a:off x="1925715" y="1412548"/>
              <a:ext cx="1207404" cy="427809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Portuguesa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925715" y="192783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Arte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925715" y="228787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Educação Física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925715" y="264791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Inglesa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94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98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2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6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9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cxnSp>
        <p:nvCxnSpPr>
          <p:cNvPr id="111" name="Straight Connector 110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255778" y="2400412"/>
            <a:ext cx="1511300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255778" y="239941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3" name="Table 122"/>
          <p:cNvGraphicFramePr>
            <a:graphicFrameLocks noGrp="1"/>
          </p:cNvGraphicFramePr>
          <p:nvPr>
            <p:extLst/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4" name="Table 123"/>
          <p:cNvGraphicFramePr>
            <a:graphicFrameLocks noGrp="1"/>
          </p:cNvGraphicFramePr>
          <p:nvPr>
            <p:extLst/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25" name="Straight Connector 124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7" name="Table 126"/>
          <p:cNvGraphicFramePr>
            <a:graphicFrameLocks noGrp="1"/>
          </p:cNvGraphicFramePr>
          <p:nvPr>
            <p:extLst/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8" name="Table 127"/>
          <p:cNvGraphicFramePr>
            <a:graphicFrameLocks noGrp="1"/>
          </p:cNvGraphicFramePr>
          <p:nvPr>
            <p:extLst/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53" name="Straight Connector 152"/>
          <p:cNvCxnSpPr/>
          <p:nvPr/>
        </p:nvCxnSpPr>
        <p:spPr>
          <a:xfrm>
            <a:off x="1767078" y="1395171"/>
            <a:ext cx="0" cy="3256925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155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156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74" name="Table 73"/>
          <p:cNvGraphicFramePr>
            <a:graphicFrameLocks noGrp="1"/>
          </p:cNvGraphicFramePr>
          <p:nvPr>
            <p:extLst/>
          </p:nvPr>
        </p:nvGraphicFramePr>
        <p:xfrm>
          <a:off x="3306442" y="720526"/>
          <a:ext cx="1218781" cy="42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77" name="Straight Connector 76"/>
          <p:cNvCxnSpPr/>
          <p:nvPr/>
        </p:nvCxnSpPr>
        <p:spPr>
          <a:xfrm>
            <a:off x="8028384" y="1031985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6647611" y="1031985"/>
            <a:ext cx="12621" cy="889571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043909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012160" y="1406322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012160" y="192579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História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77667" y="2531533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3320226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637578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922808" y="9665"/>
            <a:ext cx="7221192" cy="114300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649187" y="2189441"/>
            <a:ext cx="2395937" cy="2395937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Cada área de conhecimento </a:t>
            </a:r>
            <a: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/>
            </a:r>
            <a:b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</a:br>
            <a: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é </a:t>
            </a: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formada por </a:t>
            </a:r>
            <a: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/>
            </a:r>
            <a:b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</a:br>
            <a: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um </a:t>
            </a: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ou mais co</a:t>
            </a:r>
            <a:r>
              <a:rPr lang="pt-BR" b="1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mponentes curriculares. </a:t>
            </a:r>
            <a:endParaRPr lang="pt-BR" dirty="0">
              <a:solidFill>
                <a:srgbClr val="5FBB4A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71111" y="2393912"/>
            <a:ext cx="15959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Componentes Curriculares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71111" y="87195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73" name="Rectangle 72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3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/>
          <p:cNvCxnSpPr/>
          <p:nvPr/>
        </p:nvCxnSpPr>
        <p:spPr>
          <a:xfrm>
            <a:off x="3923928" y="719663"/>
            <a:ext cx="0" cy="792489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292080" y="1142056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561166" y="871951"/>
            <a:ext cx="0" cy="2027879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09929" y="1402081"/>
            <a:ext cx="1207404" cy="42780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Portuguesa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009929" y="191736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Arte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09929" y="227740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Educação Física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09929" y="263744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Inglesa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379613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96965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412061" y="1402081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Ensino Religioso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1957464" y="1408307"/>
            <a:ext cx="1207404" cy="1496973"/>
            <a:chOff x="1925715" y="1412548"/>
            <a:chExt cx="1207404" cy="1496973"/>
          </a:xfrm>
        </p:grpSpPr>
        <p:sp>
          <p:nvSpPr>
            <p:cNvPr id="69" name="TextBox 68"/>
            <p:cNvSpPr txBox="1"/>
            <p:nvPr/>
          </p:nvSpPr>
          <p:spPr>
            <a:xfrm>
              <a:off x="1925715" y="1412548"/>
              <a:ext cx="1207404" cy="427809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Portuguesa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925715" y="192783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Arte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925715" y="228787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Educação Física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925715" y="264791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Inglesa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94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98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2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6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9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cxnSp>
        <p:nvCxnSpPr>
          <p:cNvPr id="111" name="Straight Connector 110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255778" y="2400412"/>
            <a:ext cx="1511300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255778" y="239941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3" name="Table 122"/>
          <p:cNvGraphicFramePr>
            <a:graphicFrameLocks noGrp="1"/>
          </p:cNvGraphicFramePr>
          <p:nvPr>
            <p:extLst/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4" name="Table 123"/>
          <p:cNvGraphicFramePr>
            <a:graphicFrameLocks noGrp="1"/>
          </p:cNvGraphicFramePr>
          <p:nvPr>
            <p:extLst/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25" name="Straight Connector 124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7" name="Table 126"/>
          <p:cNvGraphicFramePr>
            <a:graphicFrameLocks noGrp="1"/>
          </p:cNvGraphicFramePr>
          <p:nvPr>
            <p:extLst/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8" name="Table 127"/>
          <p:cNvGraphicFramePr>
            <a:graphicFrameLocks noGrp="1"/>
          </p:cNvGraphicFramePr>
          <p:nvPr>
            <p:extLst/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53" name="Straight Connector 152"/>
          <p:cNvCxnSpPr/>
          <p:nvPr/>
        </p:nvCxnSpPr>
        <p:spPr>
          <a:xfrm>
            <a:off x="1767078" y="1395171"/>
            <a:ext cx="0" cy="3256925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155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156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74" name="Table 73"/>
          <p:cNvGraphicFramePr>
            <a:graphicFrameLocks noGrp="1"/>
          </p:cNvGraphicFramePr>
          <p:nvPr>
            <p:extLst/>
          </p:nvPr>
        </p:nvGraphicFramePr>
        <p:xfrm>
          <a:off x="3306442" y="720526"/>
          <a:ext cx="1218781" cy="42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77" name="Straight Connector 76"/>
          <p:cNvCxnSpPr/>
          <p:nvPr/>
        </p:nvCxnSpPr>
        <p:spPr>
          <a:xfrm>
            <a:off x="8028384" y="1031985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6647611" y="1031985"/>
            <a:ext cx="12621" cy="889571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043909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012160" y="1406322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012160" y="192579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História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77667" y="2531533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3320226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637578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221565" y="25399"/>
            <a:ext cx="2731327" cy="191513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244803" y="171615"/>
            <a:ext cx="1821441" cy="191513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5948660" y="12700"/>
            <a:ext cx="1296143" cy="71715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71111" y="2393912"/>
            <a:ext cx="15959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Componentes Curriculares</a:t>
            </a:r>
          </a:p>
        </p:txBody>
      </p:sp>
      <p:sp>
        <p:nvSpPr>
          <p:cNvPr id="75" name="Rectangle 74"/>
          <p:cNvSpPr/>
          <p:nvPr/>
        </p:nvSpPr>
        <p:spPr>
          <a:xfrm>
            <a:off x="171111" y="87195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sp>
        <p:nvSpPr>
          <p:cNvPr id="76" name="Rectangle 75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78" name="Rectangle 77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0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/>
          <p:cNvCxnSpPr/>
          <p:nvPr/>
        </p:nvCxnSpPr>
        <p:spPr>
          <a:xfrm>
            <a:off x="3923928" y="719663"/>
            <a:ext cx="0" cy="792489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292080" y="1142056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561166" y="719663"/>
            <a:ext cx="0" cy="2180167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09929" y="1402081"/>
            <a:ext cx="1207404" cy="42780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Portuguesa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009929" y="191736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Arte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09929" y="227740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Educação Física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09929" y="263744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Inglesa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379613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96965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412061" y="1402081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Ensino Religioso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1957464" y="1408307"/>
            <a:ext cx="1207404" cy="1496973"/>
            <a:chOff x="1925715" y="1412548"/>
            <a:chExt cx="1207404" cy="1496973"/>
          </a:xfrm>
        </p:grpSpPr>
        <p:sp>
          <p:nvSpPr>
            <p:cNvPr id="69" name="TextBox 68"/>
            <p:cNvSpPr txBox="1"/>
            <p:nvPr/>
          </p:nvSpPr>
          <p:spPr>
            <a:xfrm>
              <a:off x="1925715" y="1412548"/>
              <a:ext cx="1207404" cy="427809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Portuguesa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925715" y="192783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Arte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925715" y="228787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Educação Física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925715" y="264791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Inglesa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94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98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2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6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9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cxnSp>
        <p:nvCxnSpPr>
          <p:cNvPr id="111" name="Straight Connector 110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255778" y="2400412"/>
            <a:ext cx="1511300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255778" y="239941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3" name="Table 122"/>
          <p:cNvGraphicFramePr>
            <a:graphicFrameLocks noGrp="1"/>
          </p:cNvGraphicFramePr>
          <p:nvPr>
            <p:extLst/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4" name="Table 123"/>
          <p:cNvGraphicFramePr>
            <a:graphicFrameLocks noGrp="1"/>
          </p:cNvGraphicFramePr>
          <p:nvPr>
            <p:extLst/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25" name="Straight Connector 124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7" name="Table 126"/>
          <p:cNvGraphicFramePr>
            <a:graphicFrameLocks noGrp="1"/>
          </p:cNvGraphicFramePr>
          <p:nvPr>
            <p:extLst/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8" name="Table 127"/>
          <p:cNvGraphicFramePr>
            <a:graphicFrameLocks noGrp="1"/>
          </p:cNvGraphicFramePr>
          <p:nvPr>
            <p:extLst/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53" name="Straight Connector 152"/>
          <p:cNvCxnSpPr/>
          <p:nvPr/>
        </p:nvCxnSpPr>
        <p:spPr>
          <a:xfrm>
            <a:off x="1767078" y="1395171"/>
            <a:ext cx="0" cy="3256925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155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156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74" name="Table 73"/>
          <p:cNvGraphicFramePr>
            <a:graphicFrameLocks noGrp="1"/>
          </p:cNvGraphicFramePr>
          <p:nvPr>
            <p:extLst/>
          </p:nvPr>
        </p:nvGraphicFramePr>
        <p:xfrm>
          <a:off x="3306442" y="720526"/>
          <a:ext cx="1218781" cy="42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77" name="Straight Connector 76"/>
          <p:cNvCxnSpPr/>
          <p:nvPr/>
        </p:nvCxnSpPr>
        <p:spPr>
          <a:xfrm>
            <a:off x="8028384" y="1031985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6647611" y="1031985"/>
            <a:ext cx="12621" cy="889571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043909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012160" y="1406322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012160" y="192579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História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77667" y="2531533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3320226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637578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319713" y="0"/>
            <a:ext cx="1821441" cy="191513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71111" y="2393912"/>
            <a:ext cx="15959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Componentes Curriculares</a:t>
            </a:r>
          </a:p>
        </p:txBody>
      </p:sp>
      <p:sp>
        <p:nvSpPr>
          <p:cNvPr id="76" name="Rectangle 75"/>
          <p:cNvSpPr/>
          <p:nvPr/>
        </p:nvSpPr>
        <p:spPr>
          <a:xfrm>
            <a:off x="171111" y="87195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81" name="Rectangle 80"/>
          <p:cNvSpPr/>
          <p:nvPr/>
        </p:nvSpPr>
        <p:spPr>
          <a:xfrm>
            <a:off x="3221565" y="25399"/>
            <a:ext cx="2731327" cy="191513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5948660" y="12700"/>
            <a:ext cx="1296143" cy="71715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3321469" y="1795892"/>
            <a:ext cx="2826576" cy="2826576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Cada um dos componentes possui c</a:t>
            </a:r>
            <a:r>
              <a:rPr lang="pt-BR" b="1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ompetências específicas de componentes, </a:t>
            </a: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que estão alinhados às competências de área e às competências gerais. </a:t>
            </a:r>
            <a:endParaRPr lang="pt-BR" sz="1200" dirty="0">
              <a:solidFill>
                <a:srgbClr val="5FBB4A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6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88"/>
          <p:cNvSpPr/>
          <p:nvPr/>
        </p:nvSpPr>
        <p:spPr>
          <a:xfrm>
            <a:off x="2908" y="928896"/>
            <a:ext cx="9163641" cy="3259963"/>
          </a:xfrm>
          <a:prstGeom prst="rect">
            <a:avLst/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66781" y="2232843"/>
            <a:ext cx="5093385" cy="1043489"/>
          </a:xfrm>
          <a:prstGeom prst="rect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612900" y="2232843"/>
            <a:ext cx="7531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que os alunos devem </a:t>
            </a:r>
            <a:r>
              <a:rPr lang="pt-BR" sz="2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aprender </a:t>
            </a:r>
            <a:br>
              <a:rPr lang="pt-BR" sz="2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2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 </a:t>
            </a:r>
            <a:r>
              <a:rPr lang="pt-BR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cada ano </a:t>
            </a:r>
            <a:r>
              <a:rPr lang="pt-BR" sz="2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</a:t>
            </a:r>
            <a:r>
              <a:rPr lang="pt-BR" sz="2800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Ensino Fundamental?</a:t>
            </a:r>
            <a:endParaRPr lang="pt-BR" sz="2800" dirty="0">
              <a:solidFill>
                <a:srgbClr val="5FBB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u="sng" dirty="0">
                <a:solidFill>
                  <a:srgbClr val="5FBB4A"/>
                </a:solidFill>
              </a:rPr>
              <a:t>Como a BNCC está organizada?</a:t>
            </a:r>
            <a:endParaRPr lang="en-US" sz="3200" u="sng" dirty="0">
              <a:solidFill>
                <a:srgbClr val="5FBB4A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4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56675" y="277262"/>
            <a:ext cx="6843179" cy="1327580"/>
            <a:chOff x="2754856" y="506951"/>
            <a:chExt cx="6843179" cy="1327580"/>
          </a:xfrm>
        </p:grpSpPr>
        <p:sp>
          <p:nvSpPr>
            <p:cNvPr id="5" name="Shape 250"/>
            <p:cNvSpPr/>
            <p:nvPr/>
          </p:nvSpPr>
          <p:spPr>
            <a:xfrm>
              <a:off x="2754856" y="1404651"/>
              <a:ext cx="1894729" cy="395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 b="1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UNIDADES TEMÁTICAS</a:t>
              </a:r>
              <a:endParaRPr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Shape 259"/>
            <p:cNvSpPr/>
            <p:nvPr/>
          </p:nvSpPr>
          <p:spPr>
            <a:xfrm rot="5400000">
              <a:off x="4507248" y="1541818"/>
              <a:ext cx="355253" cy="143704"/>
            </a:xfrm>
            <a:prstGeom prst="triangle">
              <a:avLst>
                <a:gd name="adj" fmla="val 50000"/>
              </a:avLst>
            </a:prstGeom>
            <a:solidFill>
              <a:srgbClr val="092474"/>
            </a:solidFill>
            <a:ln w="12700" cap="flat" cmpd="sng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2792956" y="1443594"/>
              <a:ext cx="1820066" cy="0"/>
            </a:xfrm>
            <a:prstGeom prst="line">
              <a:avLst/>
            </a:prstGeom>
            <a:ln w="3175" cmpd="sng">
              <a:solidFill>
                <a:srgbClr val="09247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792956" y="1803396"/>
              <a:ext cx="1820066" cy="0"/>
            </a:xfrm>
            <a:prstGeom prst="line">
              <a:avLst/>
            </a:prstGeom>
            <a:ln w="3175" cmpd="sng">
              <a:solidFill>
                <a:srgbClr val="09247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hape 250"/>
            <p:cNvSpPr/>
            <p:nvPr/>
          </p:nvSpPr>
          <p:spPr>
            <a:xfrm>
              <a:off x="4751183" y="1404651"/>
              <a:ext cx="2414087" cy="395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400" b="1" dirty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OBJETOS DE CONHECIMENTO</a:t>
              </a:r>
            </a:p>
          </p:txBody>
        </p:sp>
        <p:sp>
          <p:nvSpPr>
            <p:cNvPr id="10" name="Shape 259"/>
            <p:cNvSpPr/>
            <p:nvPr/>
          </p:nvSpPr>
          <p:spPr>
            <a:xfrm rot="5400000">
              <a:off x="7009728" y="1541818"/>
              <a:ext cx="355253" cy="143704"/>
            </a:xfrm>
            <a:prstGeom prst="triangle">
              <a:avLst>
                <a:gd name="adj" fmla="val 50000"/>
              </a:avLst>
            </a:prstGeom>
            <a:solidFill>
              <a:srgbClr val="092474"/>
            </a:solidFill>
            <a:ln w="12700" cap="flat" cmpd="sng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789283" y="1443594"/>
              <a:ext cx="2326220" cy="0"/>
            </a:xfrm>
            <a:prstGeom prst="line">
              <a:avLst/>
            </a:prstGeom>
            <a:ln w="3175" cmpd="sng">
              <a:solidFill>
                <a:srgbClr val="09247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789283" y="1791297"/>
              <a:ext cx="2326220" cy="0"/>
            </a:xfrm>
            <a:prstGeom prst="line">
              <a:avLst/>
            </a:prstGeom>
            <a:ln w="3175" cmpd="sng">
              <a:solidFill>
                <a:srgbClr val="09247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hape 259"/>
            <p:cNvSpPr/>
            <p:nvPr/>
          </p:nvSpPr>
          <p:spPr>
            <a:xfrm rot="5400000">
              <a:off x="8324378" y="1541818"/>
              <a:ext cx="355253" cy="143704"/>
            </a:xfrm>
            <a:prstGeom prst="triangle">
              <a:avLst>
                <a:gd name="adj" fmla="val 50000"/>
              </a:avLst>
            </a:prstGeom>
            <a:solidFill>
              <a:srgbClr val="092474"/>
            </a:solidFill>
            <a:ln w="12700" cap="flat" cmpd="sng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7323878" y="1443594"/>
              <a:ext cx="1095810" cy="0"/>
            </a:xfrm>
            <a:prstGeom prst="line">
              <a:avLst/>
            </a:prstGeom>
            <a:ln w="3175" cmpd="sng">
              <a:solidFill>
                <a:srgbClr val="09247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323878" y="1803396"/>
              <a:ext cx="1095810" cy="0"/>
            </a:xfrm>
            <a:prstGeom prst="line">
              <a:avLst/>
            </a:prstGeom>
            <a:ln w="3175" cmpd="sng">
              <a:solidFill>
                <a:srgbClr val="09247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hape 1210"/>
            <p:cNvSpPr/>
            <p:nvPr/>
          </p:nvSpPr>
          <p:spPr>
            <a:xfrm>
              <a:off x="2792956" y="506951"/>
              <a:ext cx="2414047" cy="600042"/>
            </a:xfrm>
            <a:prstGeom prst="rect">
              <a:avLst/>
            </a:prstGeom>
            <a:noFill/>
            <a:ln w="6350" cmpd="sng">
              <a:solidFill>
                <a:srgbClr val="092474"/>
              </a:solidFill>
              <a:prstDash val="sysDash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dirty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Anos iniciais</a:t>
              </a:r>
              <a:endParaRPr sz="1100" dirty="0">
                <a:solidFill>
                  <a:srgbClr val="092474"/>
                </a:solidFill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 dirty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1º </a:t>
              </a:r>
              <a:r>
                <a:rPr lang="pt-BR" sz="14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ao </a:t>
              </a:r>
              <a:r>
                <a:rPr lang="pt-BR" sz="1400" dirty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5° ano</a:t>
              </a:r>
              <a:endParaRPr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Shape 1211"/>
            <p:cNvSpPr/>
            <p:nvPr/>
          </p:nvSpPr>
          <p:spPr>
            <a:xfrm>
              <a:off x="5557524" y="506951"/>
              <a:ext cx="2438305" cy="600042"/>
            </a:xfrm>
            <a:prstGeom prst="rect">
              <a:avLst/>
            </a:prstGeom>
            <a:noFill/>
            <a:ln w="6350" cap="flat" cmpd="sng">
              <a:solidFill>
                <a:srgbClr val="092474"/>
              </a:solidFill>
              <a:prstDash val="sysDash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dirty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Anos finais</a:t>
              </a:r>
              <a:endParaRPr sz="1100" dirty="0">
                <a:solidFill>
                  <a:srgbClr val="092474"/>
                </a:solidFill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 dirty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6º </a:t>
              </a:r>
              <a:r>
                <a:rPr lang="pt-BR" sz="14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ao </a:t>
              </a:r>
              <a:r>
                <a:rPr lang="pt-BR" sz="1400" dirty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9º ano</a:t>
              </a:r>
              <a:endParaRPr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Shape 250"/>
            <p:cNvSpPr/>
            <p:nvPr/>
          </p:nvSpPr>
          <p:spPr>
            <a:xfrm>
              <a:off x="7298478" y="1354271"/>
              <a:ext cx="2299557" cy="4802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 b="1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HABILIDADES</a:t>
              </a:r>
              <a:endParaRPr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5425987" y="1315505"/>
            <a:ext cx="3703758" cy="3703758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Para garantir </a:t>
            </a:r>
            <a: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/>
            </a:r>
            <a:b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</a:br>
            <a: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o </a:t>
            </a: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desenvolvimento </a:t>
            </a:r>
            <a: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/>
            </a:r>
            <a:b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</a:br>
            <a: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das </a:t>
            </a: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competências</a:t>
            </a:r>
            <a: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,</a:t>
            </a:r>
            <a:b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</a:br>
            <a: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 </a:t>
            </a: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cada componente curricular apresenta um conjunto </a:t>
            </a:r>
            <a: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/>
            </a:r>
            <a:b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</a:br>
            <a: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de </a:t>
            </a:r>
            <a:r>
              <a:rPr lang="pt-BR" b="1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habilidades</a:t>
            </a: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. Essas habilidades estão relacionadas a diferentes </a:t>
            </a:r>
            <a:r>
              <a:rPr lang="pt-BR" b="1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objetos de conhecimento </a:t>
            </a: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que, por sua vez, estão organizados em </a:t>
            </a:r>
            <a:r>
              <a:rPr lang="pt-BR" b="1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unidades temáticas</a:t>
            </a: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. </a:t>
            </a:r>
            <a:endParaRPr lang="pt-BR" sz="1200" dirty="0">
              <a:solidFill>
                <a:srgbClr val="5FBB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4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8"/>
          <p:cNvSpPr/>
          <p:nvPr/>
        </p:nvSpPr>
        <p:spPr>
          <a:xfrm>
            <a:off x="2908" y="928896"/>
            <a:ext cx="9163641" cy="3259963"/>
          </a:xfrm>
          <a:prstGeom prst="rect">
            <a:avLst/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66781" y="2232843"/>
            <a:ext cx="5093385" cy="1043489"/>
          </a:xfrm>
          <a:prstGeom prst="rect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232843"/>
            <a:ext cx="9143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EXEMPLO</a:t>
            </a:r>
            <a:endParaRPr lang="pt-BR" sz="2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3000" u="sng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Como a BNCC está organizada?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6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923928" y="719663"/>
            <a:ext cx="0" cy="792489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5292080" y="1142056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561166" y="719663"/>
            <a:ext cx="0" cy="2180167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09929" y="1402081"/>
            <a:ext cx="1207404" cy="42780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Portuguesa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9929" y="191736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Arte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9929" y="227740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Educação Física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9929" y="263744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Inglesa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9613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6965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12061" y="1402081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Ensino Religioso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957464" y="1408307"/>
            <a:ext cx="1207404" cy="1496973"/>
            <a:chOff x="1925715" y="1412548"/>
            <a:chExt cx="1207404" cy="1496973"/>
          </a:xfrm>
        </p:grpSpPr>
        <p:sp>
          <p:nvSpPr>
            <p:cNvPr id="13" name="TextBox 12"/>
            <p:cNvSpPr txBox="1"/>
            <p:nvPr/>
          </p:nvSpPr>
          <p:spPr>
            <a:xfrm>
              <a:off x="1925715" y="1412548"/>
              <a:ext cx="1207404" cy="427809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Portuguesa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25715" y="192783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Arte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25715" y="228787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Educação Física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25715" y="264791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Inglesa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18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9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20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21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22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cxnSp>
        <p:nvCxnSpPr>
          <p:cNvPr id="23" name="Straight Connector 22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5778" y="2400412"/>
            <a:ext cx="1511300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55778" y="239941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71111" y="2393912"/>
            <a:ext cx="15959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Componentes Curriculares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60531" y="402166"/>
            <a:ext cx="13123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/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/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6" name="Straight Connector 35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71111" y="871951"/>
            <a:ext cx="15010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/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/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0" name="Straight Connector 39"/>
          <p:cNvCxnSpPr/>
          <p:nvPr/>
        </p:nvCxnSpPr>
        <p:spPr>
          <a:xfrm>
            <a:off x="1767078" y="1395171"/>
            <a:ext cx="0" cy="3256925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42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43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4" name="Table 43"/>
          <p:cNvGraphicFramePr>
            <a:graphicFrameLocks noGrp="1"/>
          </p:cNvGraphicFramePr>
          <p:nvPr>
            <p:extLst/>
          </p:nvPr>
        </p:nvGraphicFramePr>
        <p:xfrm>
          <a:off x="3306442" y="720526"/>
          <a:ext cx="1218781" cy="42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45" name="Straight Connector 44"/>
          <p:cNvCxnSpPr/>
          <p:nvPr/>
        </p:nvCxnSpPr>
        <p:spPr>
          <a:xfrm>
            <a:off x="8028384" y="1142056"/>
            <a:ext cx="0" cy="260025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647611" y="1031985"/>
            <a:ext cx="12621" cy="889571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043909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012160" y="1406322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012160" y="192579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História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577667" y="2531533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320226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662160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957464" y="20894"/>
            <a:ext cx="6462224" cy="706963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957464" y="699542"/>
            <a:ext cx="2680114" cy="235665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892726" y="699542"/>
            <a:ext cx="2832174" cy="235665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7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923928" y="719663"/>
            <a:ext cx="0" cy="792489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5292080" y="1142056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561166" y="719663"/>
            <a:ext cx="0" cy="2180167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09929" y="1402081"/>
            <a:ext cx="1207404" cy="42780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Portuguesa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9929" y="191736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Arte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9929" y="227740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Educação Física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9929" y="263744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Inglesa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9613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6965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12061" y="1402081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Ensino Religioso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957464" y="1408307"/>
            <a:ext cx="1207404" cy="1496973"/>
            <a:chOff x="1925715" y="1412548"/>
            <a:chExt cx="1207404" cy="1496973"/>
          </a:xfrm>
        </p:grpSpPr>
        <p:sp>
          <p:nvSpPr>
            <p:cNvPr id="13" name="TextBox 12"/>
            <p:cNvSpPr txBox="1"/>
            <p:nvPr/>
          </p:nvSpPr>
          <p:spPr>
            <a:xfrm>
              <a:off x="1925715" y="1412548"/>
              <a:ext cx="1207404" cy="427809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Portuguesa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25715" y="192783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Arte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25715" y="228787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Educação Física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25715" y="264791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Inglesa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18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9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20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21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22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cxnSp>
        <p:nvCxnSpPr>
          <p:cNvPr id="23" name="Straight Connector 22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5778" y="2400412"/>
            <a:ext cx="1511300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55778" y="239941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71111" y="2393912"/>
            <a:ext cx="15959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Componentes Curriculares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60531" y="402166"/>
            <a:ext cx="13123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/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/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1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6" name="Straight Connector 35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71111" y="871951"/>
            <a:ext cx="15010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/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/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0" name="Straight Connector 39"/>
          <p:cNvCxnSpPr/>
          <p:nvPr/>
        </p:nvCxnSpPr>
        <p:spPr>
          <a:xfrm>
            <a:off x="1767078" y="1395171"/>
            <a:ext cx="0" cy="3256925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42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43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4" name="Table 43"/>
          <p:cNvGraphicFramePr>
            <a:graphicFrameLocks noGrp="1"/>
          </p:cNvGraphicFramePr>
          <p:nvPr>
            <p:extLst/>
          </p:nvPr>
        </p:nvGraphicFramePr>
        <p:xfrm>
          <a:off x="3306442" y="720526"/>
          <a:ext cx="1218781" cy="42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45" name="Straight Connector 44"/>
          <p:cNvCxnSpPr/>
          <p:nvPr/>
        </p:nvCxnSpPr>
        <p:spPr>
          <a:xfrm>
            <a:off x="8028384" y="1142056"/>
            <a:ext cx="0" cy="260025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647611" y="1031985"/>
            <a:ext cx="12621" cy="889571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043909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012160" y="1406322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012160" y="192579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História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577667" y="2531533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320226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662160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957464" y="20894"/>
            <a:ext cx="6462224" cy="706963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957464" y="699542"/>
            <a:ext cx="2680114" cy="235665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892726" y="699542"/>
            <a:ext cx="2959174" cy="235665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9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8"/>
          <p:cNvSpPr/>
          <p:nvPr/>
        </p:nvSpPr>
        <p:spPr>
          <a:xfrm>
            <a:off x="2908" y="1297490"/>
            <a:ext cx="9163641" cy="2887160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660" y="1482001"/>
            <a:ext cx="1373822" cy="318036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54242" y="506951"/>
          <a:ext cx="1366240" cy="841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2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600" b="1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95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943562" y="1106993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1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288"/>
          <p:cNvSpPr/>
          <p:nvPr/>
        </p:nvSpPr>
        <p:spPr>
          <a:xfrm>
            <a:off x="2908" y="1297490"/>
            <a:ext cx="9163641" cy="2887160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Shape 1269"/>
          <p:cNvGraphicFramePr/>
          <p:nvPr>
            <p:extLst/>
          </p:nvPr>
        </p:nvGraphicFramePr>
        <p:xfrm>
          <a:off x="4425299" y="3683001"/>
          <a:ext cx="4026625" cy="3276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05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5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5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5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3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 smtClean="0">
                          <a:solidFill>
                            <a:srgbClr val="092474"/>
                          </a:solidFill>
                        </a:rPr>
                        <a:t>1º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>
                          <a:solidFill>
                            <a:srgbClr val="092474"/>
                          </a:solidFill>
                        </a:rPr>
                        <a:t>2º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>
                          <a:solidFill>
                            <a:srgbClr val="092474"/>
                          </a:solidFill>
                        </a:rPr>
                        <a:t>3º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 smtClean="0">
                          <a:solidFill>
                            <a:srgbClr val="092474"/>
                          </a:solidFill>
                        </a:rPr>
                        <a:t>4º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>
                          <a:solidFill>
                            <a:srgbClr val="092474"/>
                          </a:solidFill>
                        </a:rPr>
                        <a:t>5º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" name="Shape 250"/>
          <p:cNvSpPr/>
          <p:nvPr/>
        </p:nvSpPr>
        <p:spPr>
          <a:xfrm>
            <a:off x="7298478" y="1354271"/>
            <a:ext cx="2299557" cy="4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HABILIDADES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50"/>
          <p:cNvSpPr/>
          <p:nvPr/>
        </p:nvSpPr>
        <p:spPr>
          <a:xfrm>
            <a:off x="2754856" y="1404651"/>
            <a:ext cx="1894729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UNIDADES TEMÁTICAS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259"/>
          <p:cNvSpPr/>
          <p:nvPr/>
        </p:nvSpPr>
        <p:spPr>
          <a:xfrm rot="5400000">
            <a:off x="4507248" y="1541818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792956" y="1443594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92956" y="1803396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hape 250"/>
          <p:cNvSpPr/>
          <p:nvPr/>
        </p:nvSpPr>
        <p:spPr>
          <a:xfrm>
            <a:off x="4751183" y="1404651"/>
            <a:ext cx="2414087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OBJETOS DE CONHECIMENTO</a:t>
            </a:r>
          </a:p>
        </p:txBody>
      </p:sp>
      <p:sp>
        <p:nvSpPr>
          <p:cNvPr id="36" name="Shape 259"/>
          <p:cNvSpPr/>
          <p:nvPr/>
        </p:nvSpPr>
        <p:spPr>
          <a:xfrm rot="5400000">
            <a:off x="7009728" y="1541818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789283" y="1443594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789283" y="1791297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Shape 259"/>
          <p:cNvSpPr/>
          <p:nvPr/>
        </p:nvSpPr>
        <p:spPr>
          <a:xfrm rot="5400000">
            <a:off x="8324378" y="1541818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7323878" y="1443594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323878" y="1803396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46660" y="1482001"/>
            <a:ext cx="1373822" cy="318036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1" name="Table 70"/>
          <p:cNvGraphicFramePr>
            <a:graphicFrameLocks noGrp="1"/>
          </p:cNvGraphicFramePr>
          <p:nvPr>
            <p:extLst/>
          </p:nvPr>
        </p:nvGraphicFramePr>
        <p:xfrm>
          <a:off x="254242" y="506951"/>
          <a:ext cx="1366240" cy="841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2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600" b="1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95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72" name="Straight Connector 71"/>
          <p:cNvCxnSpPr/>
          <p:nvPr/>
        </p:nvCxnSpPr>
        <p:spPr>
          <a:xfrm>
            <a:off x="943562" y="1106993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Shape 1210"/>
          <p:cNvSpPr/>
          <p:nvPr/>
        </p:nvSpPr>
        <p:spPr>
          <a:xfrm>
            <a:off x="2792956" y="506951"/>
            <a:ext cx="2414047" cy="600042"/>
          </a:xfrm>
          <a:prstGeom prst="rect">
            <a:avLst/>
          </a:prstGeom>
          <a:noFill/>
          <a:ln w="6350" cmpd="sng">
            <a:solidFill>
              <a:srgbClr val="092474"/>
            </a:solidFill>
            <a:prstDash val="sysDash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Anos iniciais</a:t>
            </a:r>
            <a:endParaRPr sz="1100" dirty="0">
              <a:solidFill>
                <a:srgbClr val="092474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1º a 5° ano</a:t>
            </a:r>
            <a:endParaRPr sz="14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1211"/>
          <p:cNvSpPr/>
          <p:nvPr/>
        </p:nvSpPr>
        <p:spPr>
          <a:xfrm>
            <a:off x="5557524" y="506951"/>
            <a:ext cx="2438305" cy="600042"/>
          </a:xfrm>
          <a:prstGeom prst="rect">
            <a:avLst/>
          </a:prstGeom>
          <a:noFill/>
          <a:ln w="6350" cap="flat" cmpd="sng">
            <a:solidFill>
              <a:srgbClr val="092474"/>
            </a:solidFill>
            <a:prstDash val="sysDash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Anos finais</a:t>
            </a:r>
            <a:endParaRPr sz="1100">
              <a:solidFill>
                <a:srgbClr val="092474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6º a 9º ano</a:t>
            </a:r>
            <a:endParaRPr sz="140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259"/>
          <p:cNvSpPr/>
          <p:nvPr/>
        </p:nvSpPr>
        <p:spPr>
          <a:xfrm rot="10800000">
            <a:off x="2792956" y="1986594"/>
            <a:ext cx="5637196" cy="1582106"/>
          </a:xfrm>
          <a:prstGeom prst="triangle">
            <a:avLst>
              <a:gd name="adj" fmla="val 49077"/>
            </a:avLst>
          </a:prstGeom>
          <a:solidFill>
            <a:schemeClr val="bg1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259"/>
          <p:cNvSpPr/>
          <p:nvPr/>
        </p:nvSpPr>
        <p:spPr>
          <a:xfrm rot="5400000">
            <a:off x="2327193" y="1567219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259"/>
          <p:cNvSpPr/>
          <p:nvPr/>
        </p:nvSpPr>
        <p:spPr>
          <a:xfrm rot="5400000">
            <a:off x="2131974" y="1567219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259"/>
          <p:cNvSpPr/>
          <p:nvPr/>
        </p:nvSpPr>
        <p:spPr>
          <a:xfrm rot="5400000">
            <a:off x="1936755" y="1567219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259"/>
          <p:cNvSpPr/>
          <p:nvPr/>
        </p:nvSpPr>
        <p:spPr>
          <a:xfrm rot="5400000">
            <a:off x="1734113" y="1567220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4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139" y="817084"/>
            <a:ext cx="3663534" cy="3150222"/>
          </a:xfrm>
          <a:prstGeom prst="rect">
            <a:avLst/>
          </a:prstGeom>
        </p:spPr>
      </p:pic>
      <p:sp>
        <p:nvSpPr>
          <p:cNvPr id="2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PROCESSO DE ELABORAÇÃO DA BNCC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>
                <a:solidFill>
                  <a:srgbClr val="FFD413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201"/>
          <p:cNvSpPr/>
          <p:nvPr/>
        </p:nvSpPr>
        <p:spPr>
          <a:xfrm>
            <a:off x="4256965" y="1062613"/>
            <a:ext cx="584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bg1"/>
                </a:solidFill>
                <a:latin typeface="+mn-lt"/>
                <a:ea typeface="Cabin"/>
                <a:cs typeface="Cabin"/>
                <a:sym typeface="Cabin"/>
              </a:rPr>
              <a:t>BNCC</a:t>
            </a:r>
            <a:endParaRPr sz="12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8" name="Shape 202"/>
          <p:cNvSpPr/>
          <p:nvPr/>
        </p:nvSpPr>
        <p:spPr>
          <a:xfrm>
            <a:off x="3600185" y="1771001"/>
            <a:ext cx="1874400" cy="21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lt1"/>
                </a:solidFill>
                <a:latin typeface="+mn-lt"/>
                <a:ea typeface="Roboto Slab"/>
                <a:cs typeface="Roboto Slab"/>
                <a:sym typeface="Roboto Slab"/>
              </a:rPr>
              <a:t>3</a:t>
            </a:r>
            <a:r>
              <a:rPr lang="pt-BR" sz="1200" b="1" baseline="300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ª </a:t>
            </a:r>
            <a:r>
              <a:rPr lang="pt-BR" sz="1200" b="1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versão BNCC</a:t>
            </a:r>
            <a:br>
              <a:rPr lang="pt-BR" sz="1200" b="1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pt-BR" sz="1200" baseline="300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pt-BR" sz="1200" baseline="300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</a:br>
            <a:endParaRPr sz="1200" baseline="300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+mn-lt"/>
              <a:ea typeface="Roboto Slab"/>
              <a:cs typeface="Roboto Slab"/>
              <a:sym typeface="Roboto Slab"/>
            </a:endParaRPr>
          </a:p>
        </p:txBody>
      </p:sp>
      <p:sp>
        <p:nvSpPr>
          <p:cNvPr id="9" name="Shape 203"/>
          <p:cNvSpPr/>
          <p:nvPr/>
        </p:nvSpPr>
        <p:spPr>
          <a:xfrm>
            <a:off x="2812613" y="2517716"/>
            <a:ext cx="3451800" cy="312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2</a:t>
            </a:r>
            <a:r>
              <a:rPr lang="pt-BR" sz="1200" b="1" baseline="300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ª </a:t>
            </a:r>
            <a:r>
              <a:rPr lang="pt-BR" sz="1200" b="1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versão BNCC</a:t>
            </a:r>
            <a:br>
              <a:rPr lang="pt-BR" sz="1200" b="1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</a:br>
            <a:endParaRPr sz="1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0" name="Shape 204"/>
          <p:cNvSpPr/>
          <p:nvPr/>
        </p:nvSpPr>
        <p:spPr>
          <a:xfrm>
            <a:off x="2402391" y="3389353"/>
            <a:ext cx="4259400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</a:t>
            </a:r>
            <a:r>
              <a:rPr lang="pt-BR" sz="1200" b="1" baseline="300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ª </a:t>
            </a:r>
            <a:r>
              <a:rPr lang="pt-BR" sz="1200" b="1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versão BNCC</a:t>
            </a:r>
            <a:endParaRPr sz="1200" dirty="0">
              <a:latin typeface="+mn-lt"/>
            </a:endParaRPr>
          </a:p>
        </p:txBody>
      </p:sp>
      <p:sp>
        <p:nvSpPr>
          <p:cNvPr id="11" name="Shape 205"/>
          <p:cNvSpPr/>
          <p:nvPr/>
        </p:nvSpPr>
        <p:spPr>
          <a:xfrm>
            <a:off x="543305" y="1636484"/>
            <a:ext cx="2716362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Contribuições de professores, especialistas e associações científicas </a:t>
            </a: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pt-BR" sz="1200" i="1" dirty="0" err="1">
                <a:solidFill>
                  <a:srgbClr val="7F7F7F"/>
                </a:solidFill>
                <a:latin typeface="+mn-lt"/>
                <a:ea typeface="Calibri"/>
                <a:cs typeface="Calibri"/>
                <a:sym typeface="Calibri"/>
              </a:rPr>
              <a:t>jan</a:t>
            </a:r>
            <a:r>
              <a:rPr lang="pt-BR" sz="1200" i="1" dirty="0">
                <a:solidFill>
                  <a:srgbClr val="7F7F7F"/>
                </a:solidFill>
                <a:latin typeface="+mn-lt"/>
                <a:ea typeface="Calibri"/>
                <a:cs typeface="Calibri"/>
                <a:sym typeface="Calibri"/>
              </a:rPr>
              <a:t>-mar 2017</a:t>
            </a:r>
            <a:r>
              <a:rPr lang="pt-BR" sz="1200" dirty="0">
                <a:solidFill>
                  <a:srgbClr val="7F7F7F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pt-BR" sz="1200" dirty="0">
                <a:solidFill>
                  <a:srgbClr val="7F7F7F"/>
                </a:solidFill>
                <a:latin typeface="+mn-lt"/>
                <a:ea typeface="Calibri"/>
                <a:cs typeface="Calibri"/>
                <a:sym typeface="Calibri"/>
              </a:rPr>
            </a:br>
            <a:endParaRPr sz="1200" dirty="0">
              <a:solidFill>
                <a:srgbClr val="7F7F7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Shape 206"/>
          <p:cNvSpPr/>
          <p:nvPr/>
        </p:nvSpPr>
        <p:spPr>
          <a:xfrm>
            <a:off x="543304" y="2334698"/>
            <a:ext cx="23637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27 seminários estaduais </a:t>
            </a: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Mais de 9 mil contribuições</a:t>
            </a:r>
            <a:b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pt-BR" sz="1200" i="1" dirty="0" err="1">
                <a:solidFill>
                  <a:srgbClr val="7F7F7F"/>
                </a:solidFill>
                <a:latin typeface="+mn-lt"/>
                <a:ea typeface="Calibri"/>
                <a:cs typeface="Calibri"/>
                <a:sym typeface="Calibri"/>
              </a:rPr>
              <a:t>jun-ago</a:t>
            </a:r>
            <a:r>
              <a:rPr lang="pt-BR" sz="1200" i="1" dirty="0">
                <a:solidFill>
                  <a:srgbClr val="7F7F7F"/>
                </a:solidFill>
                <a:latin typeface="+mn-lt"/>
                <a:ea typeface="Calibri"/>
                <a:cs typeface="Calibri"/>
                <a:sym typeface="Calibri"/>
              </a:rPr>
              <a:t> 2016</a:t>
            </a: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</a:br>
            <a:endParaRPr sz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Shape 207"/>
          <p:cNvSpPr/>
          <p:nvPr/>
        </p:nvSpPr>
        <p:spPr>
          <a:xfrm>
            <a:off x="543305" y="3134540"/>
            <a:ext cx="236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12 milhões de contribuições</a:t>
            </a: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na consulta pública</a:t>
            </a:r>
            <a:b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pt-BR" sz="1200" i="1" dirty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out 2015 – mar 2016</a:t>
            </a: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</a:br>
            <a:endParaRPr sz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" name="Shape 208"/>
          <p:cNvSpPr/>
          <p:nvPr/>
        </p:nvSpPr>
        <p:spPr>
          <a:xfrm>
            <a:off x="543305" y="921062"/>
            <a:ext cx="3713660" cy="384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Aprovação no CNE e homologação pelo MEC </a:t>
            </a:r>
            <a:endParaRPr sz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i="1" dirty="0">
                <a:solidFill>
                  <a:srgbClr val="7F7F7F"/>
                </a:solidFill>
                <a:latin typeface="+mn-lt"/>
                <a:ea typeface="Calibri"/>
                <a:cs typeface="Calibri"/>
                <a:sym typeface="Calibri"/>
              </a:rPr>
              <a:t>dez 2017</a:t>
            </a:r>
            <a:r>
              <a:rPr lang="pt-BR" sz="1400" dirty="0">
                <a:solidFill>
                  <a:srgbClr val="7F7F7F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pt-BR" sz="1400" dirty="0">
                <a:solidFill>
                  <a:srgbClr val="7F7F7F"/>
                </a:solidFill>
                <a:latin typeface="+mn-lt"/>
                <a:ea typeface="Calibri"/>
                <a:cs typeface="Calibri"/>
                <a:sym typeface="Calibri"/>
              </a:rPr>
            </a:br>
            <a:endParaRPr sz="1400" dirty="0">
              <a:solidFill>
                <a:srgbClr val="7F7F7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5" name="Shape 209"/>
          <p:cNvSpPr/>
          <p:nvPr/>
        </p:nvSpPr>
        <p:spPr>
          <a:xfrm>
            <a:off x="2402424" y="4148580"/>
            <a:ext cx="5020038" cy="34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u="sng" dirty="0" smtClean="0">
                <a:solidFill>
                  <a:srgbClr val="092474"/>
                </a:solidFill>
                <a:latin typeface="+mn-lt"/>
                <a:ea typeface="Calibri"/>
                <a:cs typeface="Calibri"/>
                <a:sym typeface="Calibri"/>
              </a:rPr>
              <a:t>BNCC É UMA POLÍTICA DE ESTADO </a:t>
            </a:r>
            <a:r>
              <a:rPr lang="pt-BR" sz="1000" dirty="0" smtClean="0">
                <a:solidFill>
                  <a:srgbClr val="092474"/>
                </a:solidFill>
                <a:latin typeface="+mn-lt"/>
                <a:ea typeface="Calibri"/>
                <a:cs typeface="Calibri"/>
                <a:sym typeface="Calibri"/>
              </a:rPr>
              <a:t>– E NÃO DE UM GOVERNO – </a:t>
            </a:r>
            <a:r>
              <a:rPr lang="pt-BR" sz="1000" b="1" u="sng" dirty="0" smtClean="0">
                <a:solidFill>
                  <a:srgbClr val="092474"/>
                </a:solidFill>
                <a:latin typeface="+mn-lt"/>
                <a:ea typeface="Calibri"/>
                <a:cs typeface="Calibri"/>
                <a:sym typeface="Calibri"/>
              </a:rPr>
              <a:t>CONSTRUÍDA DEMOCRÁTICA E COLABORATIVAMENTE </a:t>
            </a:r>
            <a:r>
              <a:rPr lang="pt-BR" sz="1000" dirty="0" smtClean="0">
                <a:solidFill>
                  <a:srgbClr val="092474"/>
                </a:solidFill>
                <a:latin typeface="+mn-lt"/>
                <a:ea typeface="Calibri"/>
                <a:cs typeface="Calibri"/>
                <a:sym typeface="Calibri"/>
              </a:rPr>
              <a:t>POR MEIO DE UM PROCESSO INICIADO EM 2015</a:t>
            </a:r>
            <a:endParaRPr lang="pt-BR" sz="1000" dirty="0">
              <a:solidFill>
                <a:srgbClr val="092474"/>
              </a:solidFill>
              <a:latin typeface="+mn-lt"/>
            </a:endParaRPr>
          </a:p>
        </p:txBody>
      </p:sp>
      <p:sp>
        <p:nvSpPr>
          <p:cNvPr id="16" name="Shape 210"/>
          <p:cNvSpPr/>
          <p:nvPr/>
        </p:nvSpPr>
        <p:spPr>
          <a:xfrm>
            <a:off x="6479548" y="2334698"/>
            <a:ext cx="2041265" cy="33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Seminários (1 por UF) organizados pelo </a:t>
            </a:r>
            <a:r>
              <a:rPr lang="pt-BR" sz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Consed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e 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pela </a:t>
            </a:r>
            <a:r>
              <a:rPr lang="pt-BR" sz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Undime</a:t>
            </a:r>
            <a:endParaRPr sz="1200" dirty="0">
              <a:solidFill>
                <a:schemeClr val="bg1">
                  <a:lumMod val="50000"/>
                </a:schemeClr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Shape 211"/>
          <p:cNvSpPr/>
          <p:nvPr/>
        </p:nvSpPr>
        <p:spPr>
          <a:xfrm>
            <a:off x="6479549" y="3174143"/>
            <a:ext cx="2041264" cy="21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Estudo dos currículos 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em 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vigor</a:t>
            </a:r>
            <a:endParaRPr sz="1200" dirty="0">
              <a:solidFill>
                <a:schemeClr val="bg1">
                  <a:lumMod val="50000"/>
                </a:schemeClr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09242" y="1624896"/>
            <a:ext cx="3423444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9242" y="830916"/>
            <a:ext cx="3875623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9242" y="2323110"/>
            <a:ext cx="7693805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09242" y="3125959"/>
            <a:ext cx="7693805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 flipV="1">
            <a:off x="2256570" y="4159792"/>
            <a:ext cx="5165891" cy="405534"/>
          </a:xfrm>
          <a:prstGeom prst="rect">
            <a:avLst/>
          </a:prstGeom>
          <a:noFill/>
          <a:ln>
            <a:solidFill>
              <a:srgbClr val="092474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882" y="4225809"/>
            <a:ext cx="658575" cy="394601"/>
          </a:xfrm>
          <a:prstGeom prst="rect">
            <a:avLst/>
          </a:prstGeom>
        </p:spPr>
      </p:pic>
      <p:cxnSp>
        <p:nvCxnSpPr>
          <p:cNvPr id="45" name="Straight Connector 44"/>
          <p:cNvCxnSpPr/>
          <p:nvPr/>
        </p:nvCxnSpPr>
        <p:spPr>
          <a:xfrm>
            <a:off x="609242" y="839280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09242" y="162489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609242" y="232140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09242" y="3134540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ta para baixo 2"/>
          <p:cNvSpPr/>
          <p:nvPr/>
        </p:nvSpPr>
        <p:spPr>
          <a:xfrm rot="2605957">
            <a:off x="5263343" y="1575422"/>
            <a:ext cx="928914" cy="771691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950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288"/>
          <p:cNvSpPr/>
          <p:nvPr/>
        </p:nvSpPr>
        <p:spPr>
          <a:xfrm>
            <a:off x="2908" y="1297490"/>
            <a:ext cx="9163641" cy="2887160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Shape 1269"/>
          <p:cNvGraphicFramePr/>
          <p:nvPr>
            <p:extLst/>
          </p:nvPr>
        </p:nvGraphicFramePr>
        <p:xfrm>
          <a:off x="4425299" y="3683001"/>
          <a:ext cx="4026625" cy="3276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05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5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5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5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3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 smtClean="0">
                          <a:solidFill>
                            <a:srgbClr val="092474"/>
                          </a:solidFill>
                        </a:rPr>
                        <a:t>1º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>
                          <a:solidFill>
                            <a:srgbClr val="092474"/>
                          </a:solidFill>
                        </a:rPr>
                        <a:t>2º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>
                          <a:solidFill>
                            <a:srgbClr val="092474"/>
                          </a:solidFill>
                        </a:rPr>
                        <a:t>3º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 smtClean="0">
                          <a:solidFill>
                            <a:srgbClr val="092474"/>
                          </a:solidFill>
                        </a:rPr>
                        <a:t>4º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>
                          <a:solidFill>
                            <a:srgbClr val="092474"/>
                          </a:solidFill>
                        </a:rPr>
                        <a:t>5º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" name="Shape 250"/>
          <p:cNvSpPr/>
          <p:nvPr/>
        </p:nvSpPr>
        <p:spPr>
          <a:xfrm>
            <a:off x="7298478" y="1354271"/>
            <a:ext cx="2299557" cy="4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HABILIDADES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50"/>
          <p:cNvSpPr/>
          <p:nvPr/>
        </p:nvSpPr>
        <p:spPr>
          <a:xfrm>
            <a:off x="2754856" y="1404651"/>
            <a:ext cx="1894729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UNIDADES TEMÁTICAS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259"/>
          <p:cNvSpPr/>
          <p:nvPr/>
        </p:nvSpPr>
        <p:spPr>
          <a:xfrm rot="5400000">
            <a:off x="4507248" y="1541818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792956" y="1443594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92956" y="1803396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hape 250"/>
          <p:cNvSpPr/>
          <p:nvPr/>
        </p:nvSpPr>
        <p:spPr>
          <a:xfrm>
            <a:off x="4751183" y="1404651"/>
            <a:ext cx="2414087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OBJETOS DE CONHECIMENTO</a:t>
            </a:r>
          </a:p>
        </p:txBody>
      </p:sp>
      <p:sp>
        <p:nvSpPr>
          <p:cNvPr id="36" name="Shape 259"/>
          <p:cNvSpPr/>
          <p:nvPr/>
        </p:nvSpPr>
        <p:spPr>
          <a:xfrm rot="5400000">
            <a:off x="7009728" y="1541818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789283" y="1443594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789283" y="1791297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Shape 259"/>
          <p:cNvSpPr/>
          <p:nvPr/>
        </p:nvSpPr>
        <p:spPr>
          <a:xfrm rot="5400000">
            <a:off x="8324378" y="1541818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7323878" y="1443594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323878" y="1803396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46660" y="1482001"/>
            <a:ext cx="1373822" cy="318036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1" name="Table 70"/>
          <p:cNvGraphicFramePr>
            <a:graphicFrameLocks noGrp="1"/>
          </p:cNvGraphicFramePr>
          <p:nvPr>
            <p:extLst/>
          </p:nvPr>
        </p:nvGraphicFramePr>
        <p:xfrm>
          <a:off x="254242" y="506951"/>
          <a:ext cx="1366240" cy="841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2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600" b="1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95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72" name="Straight Connector 71"/>
          <p:cNvCxnSpPr/>
          <p:nvPr/>
        </p:nvCxnSpPr>
        <p:spPr>
          <a:xfrm>
            <a:off x="943562" y="1106993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Shape 1210"/>
          <p:cNvSpPr/>
          <p:nvPr/>
        </p:nvSpPr>
        <p:spPr>
          <a:xfrm>
            <a:off x="2792956" y="506951"/>
            <a:ext cx="2414047" cy="600042"/>
          </a:xfrm>
          <a:prstGeom prst="rect">
            <a:avLst/>
          </a:prstGeom>
          <a:noFill/>
          <a:ln w="6350" cmpd="sng">
            <a:solidFill>
              <a:srgbClr val="092474"/>
            </a:solidFill>
            <a:prstDash val="sysDash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Anos iniciais</a:t>
            </a:r>
            <a:endParaRPr sz="1100" dirty="0">
              <a:solidFill>
                <a:srgbClr val="092474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1º a 5° ano</a:t>
            </a:r>
            <a:endParaRPr sz="14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1211"/>
          <p:cNvSpPr/>
          <p:nvPr/>
        </p:nvSpPr>
        <p:spPr>
          <a:xfrm>
            <a:off x="5557524" y="506951"/>
            <a:ext cx="2438305" cy="600042"/>
          </a:xfrm>
          <a:prstGeom prst="rect">
            <a:avLst/>
          </a:prstGeom>
          <a:noFill/>
          <a:ln w="6350" cap="flat" cmpd="sng">
            <a:solidFill>
              <a:srgbClr val="092474"/>
            </a:solidFill>
            <a:prstDash val="sysDash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Anos finais</a:t>
            </a:r>
            <a:endParaRPr sz="1100">
              <a:solidFill>
                <a:srgbClr val="092474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6º a 9º ano</a:t>
            </a:r>
            <a:endParaRPr sz="140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259"/>
          <p:cNvSpPr/>
          <p:nvPr/>
        </p:nvSpPr>
        <p:spPr>
          <a:xfrm rot="10800000">
            <a:off x="2792956" y="1986594"/>
            <a:ext cx="5637196" cy="1582106"/>
          </a:xfrm>
          <a:prstGeom prst="triangle">
            <a:avLst>
              <a:gd name="adj" fmla="val 49077"/>
            </a:avLst>
          </a:prstGeom>
          <a:solidFill>
            <a:schemeClr val="bg1">
              <a:lumMod val="85000"/>
            </a:schemeClr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259"/>
          <p:cNvSpPr/>
          <p:nvPr/>
        </p:nvSpPr>
        <p:spPr>
          <a:xfrm rot="5400000">
            <a:off x="2327193" y="1567219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259"/>
          <p:cNvSpPr/>
          <p:nvPr/>
        </p:nvSpPr>
        <p:spPr>
          <a:xfrm rot="5400000">
            <a:off x="2131974" y="1567219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259"/>
          <p:cNvSpPr/>
          <p:nvPr/>
        </p:nvSpPr>
        <p:spPr>
          <a:xfrm rot="5400000">
            <a:off x="1936755" y="1567219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259"/>
          <p:cNvSpPr/>
          <p:nvPr/>
        </p:nvSpPr>
        <p:spPr>
          <a:xfrm rot="5400000">
            <a:off x="1734113" y="1567220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Rectangle 29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8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288"/>
          <p:cNvSpPr/>
          <p:nvPr/>
        </p:nvSpPr>
        <p:spPr>
          <a:xfrm>
            <a:off x="2908" y="1297490"/>
            <a:ext cx="9163641" cy="2887160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Shape 259"/>
          <p:cNvSpPr/>
          <p:nvPr/>
        </p:nvSpPr>
        <p:spPr>
          <a:xfrm rot="10800000">
            <a:off x="2792956" y="1986594"/>
            <a:ext cx="5637196" cy="1582106"/>
          </a:xfrm>
          <a:prstGeom prst="triangle">
            <a:avLst>
              <a:gd name="adj" fmla="val 49077"/>
            </a:avLst>
          </a:prstGeom>
          <a:solidFill>
            <a:schemeClr val="bg1">
              <a:lumMod val="85000"/>
            </a:schemeClr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Shape 1269"/>
          <p:cNvGraphicFramePr/>
          <p:nvPr>
            <p:extLst/>
          </p:nvPr>
        </p:nvGraphicFramePr>
        <p:xfrm>
          <a:off x="4425299" y="3683001"/>
          <a:ext cx="4026625" cy="3276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05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5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5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5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3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 smtClean="0">
                          <a:solidFill>
                            <a:srgbClr val="092474"/>
                          </a:solidFill>
                        </a:rPr>
                        <a:t>1º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>
                          <a:solidFill>
                            <a:srgbClr val="5FBB4A"/>
                          </a:solidFill>
                        </a:rPr>
                        <a:t>2º ano</a:t>
                      </a:r>
                      <a:endParaRPr sz="1700" u="none" strike="noStrike" cap="none" dirty="0">
                        <a:solidFill>
                          <a:srgbClr val="5FBB4A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>
                          <a:solidFill>
                            <a:srgbClr val="092474"/>
                          </a:solidFill>
                        </a:rPr>
                        <a:t>3º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 smtClean="0">
                          <a:solidFill>
                            <a:srgbClr val="092474"/>
                          </a:solidFill>
                        </a:rPr>
                        <a:t>4º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>
                          <a:solidFill>
                            <a:srgbClr val="092474"/>
                          </a:solidFill>
                        </a:rPr>
                        <a:t>5º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" name="Shape 250"/>
          <p:cNvSpPr/>
          <p:nvPr/>
        </p:nvSpPr>
        <p:spPr>
          <a:xfrm>
            <a:off x="7298478" y="1354271"/>
            <a:ext cx="2299557" cy="4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HABILIDADES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50"/>
          <p:cNvSpPr/>
          <p:nvPr/>
        </p:nvSpPr>
        <p:spPr>
          <a:xfrm>
            <a:off x="2754856" y="1404651"/>
            <a:ext cx="1894729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UNIDADES TEMÁTICAS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259"/>
          <p:cNvSpPr/>
          <p:nvPr/>
        </p:nvSpPr>
        <p:spPr>
          <a:xfrm rot="5400000">
            <a:off x="4507248" y="1541818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792956" y="1443594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92956" y="1803396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hape 250"/>
          <p:cNvSpPr/>
          <p:nvPr/>
        </p:nvSpPr>
        <p:spPr>
          <a:xfrm>
            <a:off x="4751183" y="1404651"/>
            <a:ext cx="2414087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OBJETOS DE CONHECIMENTO</a:t>
            </a:r>
          </a:p>
        </p:txBody>
      </p:sp>
      <p:sp>
        <p:nvSpPr>
          <p:cNvPr id="36" name="Shape 259"/>
          <p:cNvSpPr/>
          <p:nvPr/>
        </p:nvSpPr>
        <p:spPr>
          <a:xfrm rot="5400000">
            <a:off x="7009728" y="1541818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789283" y="1443594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789283" y="1791297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Shape 259"/>
          <p:cNvSpPr/>
          <p:nvPr/>
        </p:nvSpPr>
        <p:spPr>
          <a:xfrm rot="5400000">
            <a:off x="8324378" y="1541818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7323878" y="1443594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323878" y="1803396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46660" y="1482001"/>
            <a:ext cx="1373822" cy="318036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1" name="Table 70"/>
          <p:cNvGraphicFramePr>
            <a:graphicFrameLocks noGrp="1"/>
          </p:cNvGraphicFramePr>
          <p:nvPr>
            <p:extLst/>
          </p:nvPr>
        </p:nvGraphicFramePr>
        <p:xfrm>
          <a:off x="254242" y="506951"/>
          <a:ext cx="1366240" cy="841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2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600" b="1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95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72" name="Straight Connector 71"/>
          <p:cNvCxnSpPr/>
          <p:nvPr/>
        </p:nvCxnSpPr>
        <p:spPr>
          <a:xfrm>
            <a:off x="943562" y="1106993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Shape 1210"/>
          <p:cNvSpPr/>
          <p:nvPr/>
        </p:nvSpPr>
        <p:spPr>
          <a:xfrm>
            <a:off x="2792956" y="506951"/>
            <a:ext cx="2414047" cy="600042"/>
          </a:xfrm>
          <a:prstGeom prst="rect">
            <a:avLst/>
          </a:prstGeom>
          <a:noFill/>
          <a:ln w="6350" cmpd="sng">
            <a:solidFill>
              <a:srgbClr val="092474"/>
            </a:solidFill>
            <a:prstDash val="sysDash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Anos iniciais</a:t>
            </a:r>
            <a:endParaRPr sz="1100" dirty="0">
              <a:solidFill>
                <a:srgbClr val="092474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1º a 5° ano</a:t>
            </a:r>
            <a:endParaRPr sz="14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1211"/>
          <p:cNvSpPr/>
          <p:nvPr/>
        </p:nvSpPr>
        <p:spPr>
          <a:xfrm>
            <a:off x="5557524" y="506951"/>
            <a:ext cx="2438305" cy="600042"/>
          </a:xfrm>
          <a:prstGeom prst="rect">
            <a:avLst/>
          </a:prstGeom>
          <a:noFill/>
          <a:ln w="6350" cap="flat" cmpd="sng">
            <a:solidFill>
              <a:srgbClr val="092474"/>
            </a:solidFill>
            <a:prstDash val="sysDash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Anos finais</a:t>
            </a:r>
            <a:endParaRPr sz="1100">
              <a:solidFill>
                <a:srgbClr val="092474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6º a 9º ano</a:t>
            </a:r>
            <a:endParaRPr sz="140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259"/>
          <p:cNvSpPr/>
          <p:nvPr/>
        </p:nvSpPr>
        <p:spPr>
          <a:xfrm rot="5400000">
            <a:off x="2327193" y="1567219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259"/>
          <p:cNvSpPr/>
          <p:nvPr/>
        </p:nvSpPr>
        <p:spPr>
          <a:xfrm rot="5400000">
            <a:off x="2131974" y="1567219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259"/>
          <p:cNvSpPr/>
          <p:nvPr/>
        </p:nvSpPr>
        <p:spPr>
          <a:xfrm rot="5400000">
            <a:off x="1936755" y="1567219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259"/>
          <p:cNvSpPr/>
          <p:nvPr/>
        </p:nvSpPr>
        <p:spPr>
          <a:xfrm rot="5400000">
            <a:off x="1734113" y="1567220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6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288"/>
          <p:cNvSpPr/>
          <p:nvPr/>
        </p:nvSpPr>
        <p:spPr>
          <a:xfrm>
            <a:off x="2908" y="1297490"/>
            <a:ext cx="9163641" cy="2887160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Shape 250"/>
          <p:cNvSpPr/>
          <p:nvPr/>
        </p:nvSpPr>
        <p:spPr>
          <a:xfrm>
            <a:off x="6522921" y="636350"/>
            <a:ext cx="2299557" cy="4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HABILIDADES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50"/>
          <p:cNvSpPr/>
          <p:nvPr/>
        </p:nvSpPr>
        <p:spPr>
          <a:xfrm>
            <a:off x="1788799" y="686730"/>
            <a:ext cx="1894729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UNIDADES TEMÁTICAS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259"/>
          <p:cNvSpPr/>
          <p:nvPr/>
        </p:nvSpPr>
        <p:spPr>
          <a:xfrm rot="5400000">
            <a:off x="354119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26899" y="725673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26899" y="1085475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hape 250"/>
          <p:cNvSpPr/>
          <p:nvPr/>
        </p:nvSpPr>
        <p:spPr>
          <a:xfrm>
            <a:off x="3899426" y="686730"/>
            <a:ext cx="2414087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OBJETOS DE CONHECIMENTO</a:t>
            </a:r>
          </a:p>
        </p:txBody>
      </p:sp>
      <p:sp>
        <p:nvSpPr>
          <p:cNvPr id="36" name="Shape 259"/>
          <p:cNvSpPr/>
          <p:nvPr/>
        </p:nvSpPr>
        <p:spPr>
          <a:xfrm rot="5400000">
            <a:off x="615797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3937526" y="725673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937526" y="1073376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Shape 259"/>
          <p:cNvSpPr/>
          <p:nvPr/>
        </p:nvSpPr>
        <p:spPr>
          <a:xfrm rot="5400000">
            <a:off x="754882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548321" y="725673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8321" y="1085475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1" name="Table 70"/>
          <p:cNvGraphicFramePr>
            <a:graphicFrameLocks noGrp="1"/>
          </p:cNvGraphicFramePr>
          <p:nvPr>
            <p:extLst/>
          </p:nvPr>
        </p:nvGraphicFramePr>
        <p:xfrm>
          <a:off x="254242" y="506951"/>
          <a:ext cx="1366240" cy="841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2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u="none" strike="noStrike" cap="none" dirty="0" smtClean="0">
                          <a:solidFill>
                            <a:srgbClr val="5FBB4A"/>
                          </a:solidFill>
                        </a:rPr>
                        <a:t>2º ano</a:t>
                      </a:r>
                      <a:endParaRPr lang="pt-BR" sz="1800" u="none" strike="noStrike" cap="none" dirty="0">
                        <a:solidFill>
                          <a:srgbClr val="5FBB4A"/>
                        </a:solidFill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95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2" name="Shape 1428"/>
          <p:cNvSpPr txBox="1"/>
          <p:nvPr/>
        </p:nvSpPr>
        <p:spPr>
          <a:xfrm>
            <a:off x="628944" y="3696394"/>
            <a:ext cx="1675800" cy="37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900" tIns="0" rIns="6490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6522921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3949452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827312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2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288"/>
          <p:cNvSpPr/>
          <p:nvPr/>
        </p:nvSpPr>
        <p:spPr>
          <a:xfrm>
            <a:off x="2908" y="1297490"/>
            <a:ext cx="9163641" cy="2887160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Shape 250"/>
          <p:cNvSpPr/>
          <p:nvPr/>
        </p:nvSpPr>
        <p:spPr>
          <a:xfrm>
            <a:off x="6522921" y="636350"/>
            <a:ext cx="2299557" cy="4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HABILIDADES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50"/>
          <p:cNvSpPr/>
          <p:nvPr/>
        </p:nvSpPr>
        <p:spPr>
          <a:xfrm>
            <a:off x="1788799" y="686730"/>
            <a:ext cx="1894729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UNIDADES TEMÁTICAS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259"/>
          <p:cNvSpPr/>
          <p:nvPr/>
        </p:nvSpPr>
        <p:spPr>
          <a:xfrm rot="5400000">
            <a:off x="354119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26899" y="725673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26899" y="1085475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hape 250"/>
          <p:cNvSpPr/>
          <p:nvPr/>
        </p:nvSpPr>
        <p:spPr>
          <a:xfrm>
            <a:off x="3899426" y="686730"/>
            <a:ext cx="2414087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OBJETOS DE CONHECIMENTO</a:t>
            </a:r>
          </a:p>
        </p:txBody>
      </p:sp>
      <p:sp>
        <p:nvSpPr>
          <p:cNvPr id="36" name="Shape 259"/>
          <p:cNvSpPr/>
          <p:nvPr/>
        </p:nvSpPr>
        <p:spPr>
          <a:xfrm rot="5400000">
            <a:off x="615797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3937526" y="725673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937526" y="1073376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Shape 259"/>
          <p:cNvSpPr/>
          <p:nvPr/>
        </p:nvSpPr>
        <p:spPr>
          <a:xfrm rot="5400000">
            <a:off x="754882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548321" y="725673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8321" y="1085475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1" name="Table 70"/>
          <p:cNvGraphicFramePr>
            <a:graphicFrameLocks noGrp="1"/>
          </p:cNvGraphicFramePr>
          <p:nvPr>
            <p:extLst/>
          </p:nvPr>
        </p:nvGraphicFramePr>
        <p:xfrm>
          <a:off x="254242" y="506951"/>
          <a:ext cx="1366240" cy="841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2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u="none" strike="noStrike" cap="none" dirty="0" smtClean="0">
                          <a:solidFill>
                            <a:srgbClr val="5FBB4A"/>
                          </a:solidFill>
                        </a:rPr>
                        <a:t>2º ano</a:t>
                      </a:r>
                      <a:endParaRPr lang="pt-BR" sz="1800" u="none" strike="noStrike" cap="none" dirty="0">
                        <a:solidFill>
                          <a:srgbClr val="5FBB4A"/>
                        </a:solidFill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95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2" name="Shape 1428"/>
          <p:cNvSpPr txBox="1"/>
          <p:nvPr/>
        </p:nvSpPr>
        <p:spPr>
          <a:xfrm>
            <a:off x="628944" y="3696394"/>
            <a:ext cx="1675800" cy="37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900" tIns="0" rIns="6490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922295" y="2205430"/>
            <a:ext cx="1761233" cy="289823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MATÉRIA E ENERGIA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922295" y="2799056"/>
            <a:ext cx="1761233" cy="289823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VIDA E EVOLUÇÃO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922295" y="3375120"/>
            <a:ext cx="1761233" cy="289823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TERRA E UNIVERSO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6522921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3949452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827312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899425" y="25399"/>
            <a:ext cx="4223695" cy="109121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2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288"/>
          <p:cNvSpPr/>
          <p:nvPr/>
        </p:nvSpPr>
        <p:spPr>
          <a:xfrm>
            <a:off x="2908" y="1297490"/>
            <a:ext cx="9163641" cy="2887160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Shape 250"/>
          <p:cNvSpPr/>
          <p:nvPr/>
        </p:nvSpPr>
        <p:spPr>
          <a:xfrm>
            <a:off x="6522921" y="636350"/>
            <a:ext cx="2299557" cy="4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HABILIDADES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50"/>
          <p:cNvSpPr/>
          <p:nvPr/>
        </p:nvSpPr>
        <p:spPr>
          <a:xfrm>
            <a:off x="1788799" y="686730"/>
            <a:ext cx="1894729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UNIDADES TEMÁTICAS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259"/>
          <p:cNvSpPr/>
          <p:nvPr/>
        </p:nvSpPr>
        <p:spPr>
          <a:xfrm rot="5400000">
            <a:off x="354119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26899" y="725673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26899" y="1085475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hape 250"/>
          <p:cNvSpPr/>
          <p:nvPr/>
        </p:nvSpPr>
        <p:spPr>
          <a:xfrm>
            <a:off x="3899426" y="686730"/>
            <a:ext cx="2414087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OBJETOS DE CONHECIMENTO</a:t>
            </a:r>
          </a:p>
        </p:txBody>
      </p:sp>
      <p:sp>
        <p:nvSpPr>
          <p:cNvPr id="36" name="Shape 259"/>
          <p:cNvSpPr/>
          <p:nvPr/>
        </p:nvSpPr>
        <p:spPr>
          <a:xfrm rot="5400000">
            <a:off x="615797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3937526" y="725673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937526" y="1073376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Shape 259"/>
          <p:cNvSpPr/>
          <p:nvPr/>
        </p:nvSpPr>
        <p:spPr>
          <a:xfrm rot="5400000">
            <a:off x="754882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548321" y="725673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8321" y="1085475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1" name="Table 70"/>
          <p:cNvGraphicFramePr>
            <a:graphicFrameLocks noGrp="1"/>
          </p:cNvGraphicFramePr>
          <p:nvPr>
            <p:extLst/>
          </p:nvPr>
        </p:nvGraphicFramePr>
        <p:xfrm>
          <a:off x="254242" y="506951"/>
          <a:ext cx="1366240" cy="841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2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u="none" strike="noStrike" cap="none" dirty="0" smtClean="0">
                          <a:solidFill>
                            <a:srgbClr val="5FBB4A"/>
                          </a:solidFill>
                        </a:rPr>
                        <a:t>2º ano</a:t>
                      </a:r>
                      <a:endParaRPr lang="pt-BR" sz="1800" u="none" strike="noStrike" cap="none" dirty="0">
                        <a:solidFill>
                          <a:srgbClr val="5FBB4A"/>
                        </a:solidFill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95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2" name="Shape 1428"/>
          <p:cNvSpPr txBox="1"/>
          <p:nvPr/>
        </p:nvSpPr>
        <p:spPr>
          <a:xfrm>
            <a:off x="628944" y="3696394"/>
            <a:ext cx="1675800" cy="37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900" tIns="0" rIns="6490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922295" y="2205430"/>
            <a:ext cx="1761233" cy="289823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MATÉRIA E ENERGIA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922295" y="2799056"/>
            <a:ext cx="1761233" cy="289823"/>
          </a:xfrm>
          <a:prstGeom prst="rect">
            <a:avLst/>
          </a:prstGeom>
          <a:solidFill>
            <a:srgbClr val="092474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VIDA E EVOLUÇÃO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922295" y="3375120"/>
            <a:ext cx="1761233" cy="289823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TERRA E UNIVERSO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6522921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3949452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827312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899426" y="25399"/>
            <a:ext cx="4395041" cy="109121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288"/>
          <p:cNvSpPr/>
          <p:nvPr/>
        </p:nvSpPr>
        <p:spPr>
          <a:xfrm>
            <a:off x="2908" y="1297490"/>
            <a:ext cx="9163641" cy="2887160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Shape 250"/>
          <p:cNvSpPr/>
          <p:nvPr/>
        </p:nvSpPr>
        <p:spPr>
          <a:xfrm>
            <a:off x="6522921" y="636350"/>
            <a:ext cx="2299557" cy="4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HABILIDADES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50"/>
          <p:cNvSpPr/>
          <p:nvPr/>
        </p:nvSpPr>
        <p:spPr>
          <a:xfrm>
            <a:off x="1788799" y="686730"/>
            <a:ext cx="1894729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UNIDADES TEMÁTICAS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259"/>
          <p:cNvSpPr/>
          <p:nvPr/>
        </p:nvSpPr>
        <p:spPr>
          <a:xfrm rot="5400000">
            <a:off x="354119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26899" y="725673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26899" y="1085475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hape 250"/>
          <p:cNvSpPr/>
          <p:nvPr/>
        </p:nvSpPr>
        <p:spPr>
          <a:xfrm>
            <a:off x="3899426" y="686730"/>
            <a:ext cx="2414087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OBJETOS DE CONHECIMENTO</a:t>
            </a:r>
          </a:p>
        </p:txBody>
      </p:sp>
      <p:sp>
        <p:nvSpPr>
          <p:cNvPr id="36" name="Shape 259"/>
          <p:cNvSpPr/>
          <p:nvPr/>
        </p:nvSpPr>
        <p:spPr>
          <a:xfrm rot="5400000">
            <a:off x="615797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3937526" y="725673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937526" y="1073376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Shape 259"/>
          <p:cNvSpPr/>
          <p:nvPr/>
        </p:nvSpPr>
        <p:spPr>
          <a:xfrm rot="5400000">
            <a:off x="754882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548321" y="725673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8321" y="1085475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1" name="Table 70"/>
          <p:cNvGraphicFramePr>
            <a:graphicFrameLocks noGrp="1"/>
          </p:cNvGraphicFramePr>
          <p:nvPr>
            <p:extLst/>
          </p:nvPr>
        </p:nvGraphicFramePr>
        <p:xfrm>
          <a:off x="254242" y="506951"/>
          <a:ext cx="1366240" cy="841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2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u="none" strike="noStrike" cap="none" dirty="0" smtClean="0">
                          <a:solidFill>
                            <a:srgbClr val="5FBB4A"/>
                          </a:solidFill>
                        </a:rPr>
                        <a:t>2º ano</a:t>
                      </a:r>
                      <a:endParaRPr lang="pt-BR" sz="1800" u="none" strike="noStrike" cap="none" dirty="0">
                        <a:solidFill>
                          <a:srgbClr val="5FBB4A"/>
                        </a:solidFill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95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2" name="Shape 1428"/>
          <p:cNvSpPr txBox="1"/>
          <p:nvPr/>
        </p:nvSpPr>
        <p:spPr>
          <a:xfrm>
            <a:off x="628944" y="3696394"/>
            <a:ext cx="1675800" cy="37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900" tIns="0" rIns="6490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205765" y="2809738"/>
            <a:ext cx="176634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Seres vivos no ambiente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922295" y="2799056"/>
            <a:ext cx="1761233" cy="289823"/>
          </a:xfrm>
          <a:prstGeom prst="rect">
            <a:avLst/>
          </a:prstGeom>
          <a:solidFill>
            <a:srgbClr val="092474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VIDA E EVOLUÇÃO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205765" y="3230489"/>
            <a:ext cx="176634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Plantas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6522921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3949452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827312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788799" y="25399"/>
            <a:ext cx="2110627" cy="109121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444209" y="25399"/>
            <a:ext cx="1850258" cy="109121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2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8"/>
          <p:cNvSpPr/>
          <p:nvPr/>
        </p:nvSpPr>
        <p:spPr>
          <a:xfrm>
            <a:off x="2908" y="1297490"/>
            <a:ext cx="9163641" cy="2887160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250"/>
          <p:cNvSpPr/>
          <p:nvPr/>
        </p:nvSpPr>
        <p:spPr>
          <a:xfrm>
            <a:off x="6522921" y="636350"/>
            <a:ext cx="2299557" cy="4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HABILIDADES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50"/>
          <p:cNvSpPr/>
          <p:nvPr/>
        </p:nvSpPr>
        <p:spPr>
          <a:xfrm>
            <a:off x="1788799" y="686730"/>
            <a:ext cx="1894729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UNIDADES TEMÁTICAS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259"/>
          <p:cNvSpPr/>
          <p:nvPr/>
        </p:nvSpPr>
        <p:spPr>
          <a:xfrm rot="5400000">
            <a:off x="354119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826899" y="725673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26899" y="1085475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hape 250"/>
          <p:cNvSpPr/>
          <p:nvPr/>
        </p:nvSpPr>
        <p:spPr>
          <a:xfrm>
            <a:off x="3899426" y="686730"/>
            <a:ext cx="2414087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OBJETOS DE CONHECIMENTO</a:t>
            </a:r>
          </a:p>
        </p:txBody>
      </p:sp>
      <p:sp>
        <p:nvSpPr>
          <p:cNvPr id="12" name="Shape 259"/>
          <p:cNvSpPr/>
          <p:nvPr/>
        </p:nvSpPr>
        <p:spPr>
          <a:xfrm rot="5400000">
            <a:off x="615797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937526" y="725673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937526" y="1073376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hape 259"/>
          <p:cNvSpPr/>
          <p:nvPr/>
        </p:nvSpPr>
        <p:spPr>
          <a:xfrm rot="5400000">
            <a:off x="754882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548321" y="725673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548321" y="1085475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254242" y="506951"/>
          <a:ext cx="1366240" cy="841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2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u="none" strike="noStrike" cap="none" dirty="0" smtClean="0">
                          <a:solidFill>
                            <a:srgbClr val="5FBB4A"/>
                          </a:solidFill>
                        </a:rPr>
                        <a:t>2º ano</a:t>
                      </a:r>
                      <a:endParaRPr lang="pt-BR" sz="1800" u="none" strike="noStrike" cap="none" dirty="0">
                        <a:solidFill>
                          <a:srgbClr val="5FBB4A"/>
                        </a:solidFill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95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Shape 1428"/>
          <p:cNvSpPr txBox="1"/>
          <p:nvPr/>
        </p:nvSpPr>
        <p:spPr>
          <a:xfrm>
            <a:off x="628944" y="3696394"/>
            <a:ext cx="1675800" cy="37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900" tIns="0" rIns="6490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Shape 1434"/>
          <p:cNvSpPr/>
          <p:nvPr/>
        </p:nvSpPr>
        <p:spPr>
          <a:xfrm>
            <a:off x="6548321" y="1357579"/>
            <a:ext cx="2330347" cy="317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(EF02CI04) </a:t>
            </a:r>
            <a:r>
              <a:rPr lang="pt-BR" sz="1100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Descrever características </a:t>
            </a:r>
            <a:r>
              <a:rPr lang="pt-BR" sz="11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 plantas e animais (tamanho, forma, cor, fase da vida, local onde se desenvolvem etc.) que fazem parte </a:t>
            </a:r>
            <a: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pt-BR" sz="11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seu cotidiano e relacioná-las ao ambiente em que eles vivem.</a:t>
            </a:r>
            <a:endParaRPr sz="1100" dirty="0">
              <a:solidFill>
                <a:srgbClr val="092474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(EF02CI05) </a:t>
            </a:r>
            <a:r>
              <a:rPr lang="pt-BR" sz="1100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Investigar a importância </a:t>
            </a:r>
            <a: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da </a:t>
            </a:r>
            <a:r>
              <a:rPr lang="pt-BR" sz="11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água e da luz para a manutenção da vida de plantas em geral.</a:t>
            </a:r>
            <a:endParaRPr sz="1100" dirty="0">
              <a:solidFill>
                <a:srgbClr val="092474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(EF02CI06) </a:t>
            </a:r>
            <a:r>
              <a:rPr lang="pt-BR" sz="1100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Identificar as principais partes</a:t>
            </a:r>
            <a:r>
              <a:rPr lang="pt-BR" sz="11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de uma planta e a função desempenhada por cada uma delas, </a:t>
            </a:r>
            <a: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pt-BR" sz="11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analisar as relações entre as plantas, o ambiente e os demais seres vivos. </a:t>
            </a:r>
            <a:endParaRPr sz="1100" dirty="0">
              <a:solidFill>
                <a:srgbClr val="092474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05765" y="2809738"/>
            <a:ext cx="176634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Seres vivos no ambiente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22295" y="2799056"/>
            <a:ext cx="1761233" cy="289823"/>
          </a:xfrm>
          <a:prstGeom prst="rect">
            <a:avLst/>
          </a:prstGeom>
          <a:solidFill>
            <a:srgbClr val="092474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VIDA E EVOLUÇÃO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05765" y="3230489"/>
            <a:ext cx="176634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Plantas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522921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949452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312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788799" y="25399"/>
            <a:ext cx="4734122" cy="109121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6"/>
          <p:cNvSpPr/>
          <p:nvPr/>
        </p:nvSpPr>
        <p:spPr>
          <a:xfrm>
            <a:off x="1" y="2"/>
            <a:ext cx="9143999" cy="4736768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1826899" y="352219"/>
            <a:ext cx="50242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“Documentos curriculares deveriam funcionar </a:t>
            </a:r>
            <a:r>
              <a:rPr lang="pt-BR" sz="2800" dirty="0">
                <a:solidFill>
                  <a:schemeClr val="bg1"/>
                </a:solidFill>
              </a:rPr>
              <a:t>como um </a:t>
            </a:r>
            <a:r>
              <a:rPr lang="pt-BR" sz="2800" b="1" dirty="0">
                <a:solidFill>
                  <a:schemeClr val="bg1"/>
                </a:solidFill>
              </a:rPr>
              <a:t>guia de estudo </a:t>
            </a:r>
            <a:r>
              <a:rPr lang="pt-BR" sz="2800" dirty="0">
                <a:solidFill>
                  <a:schemeClr val="bg1"/>
                </a:solidFill>
              </a:rPr>
              <a:t>e não </a:t>
            </a:r>
            <a:r>
              <a:rPr lang="pt-BR" sz="2800" dirty="0" smtClean="0">
                <a:solidFill>
                  <a:schemeClr val="bg1"/>
                </a:solidFill>
              </a:rPr>
              <a:t>como um </a:t>
            </a:r>
            <a:r>
              <a:rPr lang="pt-BR" sz="2800" b="1" dirty="0">
                <a:solidFill>
                  <a:schemeClr val="bg1"/>
                </a:solidFill>
              </a:rPr>
              <a:t>manual de instruções</a:t>
            </a:r>
            <a:r>
              <a:rPr lang="pt-BR" sz="2800" dirty="0">
                <a:solidFill>
                  <a:schemeClr val="bg1"/>
                </a:solidFill>
              </a:rPr>
              <a:t>, portanto, não </a:t>
            </a:r>
            <a:r>
              <a:rPr lang="pt-BR" sz="2800" dirty="0" smtClean="0">
                <a:solidFill>
                  <a:schemeClr val="bg1"/>
                </a:solidFill>
              </a:rPr>
              <a:t>deveriam ser tomados como o fim </a:t>
            </a:r>
            <a:r>
              <a:rPr lang="pt-BR" sz="2800" dirty="0">
                <a:solidFill>
                  <a:schemeClr val="bg1"/>
                </a:solidFill>
              </a:rPr>
              <a:t>da linha, e sim o ponto de partida de </a:t>
            </a:r>
            <a:r>
              <a:rPr lang="pt-BR" sz="2800" dirty="0" smtClean="0">
                <a:solidFill>
                  <a:schemeClr val="bg1"/>
                </a:solidFill>
              </a:rPr>
              <a:t>uma série </a:t>
            </a:r>
            <a:r>
              <a:rPr lang="pt-BR" sz="2800" dirty="0">
                <a:solidFill>
                  <a:schemeClr val="bg1"/>
                </a:solidFill>
              </a:rPr>
              <a:t>de discussões sobre o que deve ser </a:t>
            </a:r>
            <a:r>
              <a:rPr lang="pt-BR" sz="2800" dirty="0" smtClean="0">
                <a:solidFill>
                  <a:schemeClr val="bg1"/>
                </a:solidFill>
              </a:rPr>
              <a:t>ensinado na escola” </a:t>
            </a:r>
          </a:p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González &amp; Fraga (2009, p. 114).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8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" y="2"/>
            <a:ext cx="9143999" cy="4736768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" y="3015874"/>
            <a:ext cx="9144000" cy="97872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dirty="0" smtClean="0">
                <a:solidFill>
                  <a:schemeClr val="bg1"/>
                </a:solidFill>
              </a:rPr>
              <a:t>Fernando Jaime González</a:t>
            </a:r>
          </a:p>
          <a:p>
            <a: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pt-BR" sz="2400" dirty="0">
              <a:solidFill>
                <a:schemeClr val="bg1"/>
              </a:solidFill>
            </a:endParaRPr>
          </a:p>
          <a:p>
            <a: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dirty="0" smtClean="0">
                <a:solidFill>
                  <a:schemeClr val="bg1"/>
                </a:solidFill>
              </a:rPr>
              <a:t>fjg@unijui.edu.br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825645" y="872651"/>
            <a:ext cx="33560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"Para todo problema complexo existe uma solução clara, simples e errada</a:t>
            </a:r>
            <a:r>
              <a:rPr lang="pt-BR" sz="2000" dirty="0" smtClean="0">
                <a:solidFill>
                  <a:schemeClr val="bg1"/>
                </a:solidFill>
              </a:rPr>
              <a:t>.“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</a:rPr>
              <a:t>H</a:t>
            </a:r>
            <a:r>
              <a:rPr lang="pt-BR" sz="2000" dirty="0">
                <a:solidFill>
                  <a:schemeClr val="bg1"/>
                </a:solidFill>
              </a:rPr>
              <a:t>. L. </a:t>
            </a:r>
            <a:r>
              <a:rPr lang="pt-BR" sz="2000" dirty="0" err="1">
                <a:solidFill>
                  <a:schemeClr val="bg1"/>
                </a:solidFill>
              </a:rPr>
              <a:t>Mencken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2"/>
            <a:ext cx="9143999" cy="4736768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50108" y="2069963"/>
            <a:ext cx="5193892" cy="593200"/>
          </a:xfrm>
          <a:prstGeom prst="rect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54506" y="2122117"/>
            <a:ext cx="5185598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 b="1" dirty="0">
                <a:solidFill>
                  <a:srgbClr val="FFD413"/>
                </a:solidFill>
              </a:rPr>
              <a:t>Proposta da formação da </a:t>
            </a:r>
            <a:r>
              <a:rPr lang="pt-BR" sz="1800" b="1" dirty="0" smtClean="0">
                <a:solidFill>
                  <a:srgbClr val="FFD413"/>
                </a:solidFill>
              </a:rPr>
              <a:t>Educação Física na BNCC</a:t>
            </a:r>
            <a:r>
              <a:rPr lang="pt-BR" sz="1800" b="1" dirty="0">
                <a:solidFill>
                  <a:srgbClr val="FFD413"/>
                </a:solidFill>
              </a:rPr>
              <a:t>: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srgbClr val="FFD413"/>
                </a:solidFill>
              </a:rPr>
              <a:t>Quais competências específicas?</a:t>
            </a:r>
            <a:endParaRPr lang="en-US" sz="1800" dirty="0">
              <a:solidFill>
                <a:srgbClr val="FFD413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5171" y="1279873"/>
            <a:ext cx="2136214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40000" b="1" dirty="0" smtClean="0">
                <a:solidFill>
                  <a:schemeClr val="bg1"/>
                </a:solidFill>
              </a:rPr>
              <a:t>4</a:t>
            </a:r>
            <a:endParaRPr lang="pt-BR" sz="40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3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88"/>
          <p:cNvSpPr/>
          <p:nvPr/>
        </p:nvSpPr>
        <p:spPr>
          <a:xfrm>
            <a:off x="2908" y="882712"/>
            <a:ext cx="9163641" cy="3578640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688" y="126072"/>
            <a:ext cx="710057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4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2908" y="4736768"/>
            <a:ext cx="9143999" cy="406731"/>
          </a:xfrm>
          <a:prstGeom prst="rect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07"/>
          <p:cNvSpPr txBox="1"/>
          <p:nvPr/>
        </p:nvSpPr>
        <p:spPr>
          <a:xfrm>
            <a:off x="1142524" y="1723409"/>
            <a:ext cx="7459870" cy="168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pt-BR" sz="1800" dirty="0" smtClean="0"/>
              <a:t>“[...] os </a:t>
            </a:r>
            <a:r>
              <a:rPr lang="pt-BR" sz="1800" dirty="0"/>
              <a:t>componentes da área </a:t>
            </a:r>
            <a:r>
              <a:rPr lang="pt-BR" sz="1800" dirty="0" smtClean="0"/>
              <a:t>de Linguagens </a:t>
            </a:r>
            <a:r>
              <a:rPr lang="pt-BR" sz="1800" dirty="0"/>
              <a:t>organizam as aprendizagens relativas à expansão </a:t>
            </a:r>
            <a:r>
              <a:rPr lang="pt-BR" sz="1800" dirty="0" smtClean="0"/>
              <a:t>das possibilidades </a:t>
            </a:r>
            <a:r>
              <a:rPr lang="pt-BR" sz="1800" dirty="0"/>
              <a:t>das </a:t>
            </a:r>
            <a:r>
              <a:rPr lang="pt-BR" sz="1800" b="1" dirty="0"/>
              <a:t>práticas de linguagem</a:t>
            </a:r>
            <a:r>
              <a:rPr lang="pt-BR" sz="1800" dirty="0"/>
              <a:t>, com vistas à </a:t>
            </a:r>
            <a:r>
              <a:rPr lang="pt-BR" sz="1800" dirty="0" smtClean="0"/>
              <a:t>ampliação de </a:t>
            </a:r>
            <a:r>
              <a:rPr lang="pt-BR" sz="1800" dirty="0"/>
              <a:t>capacidades expressivas, à compreensão de como se </a:t>
            </a:r>
            <a:r>
              <a:rPr lang="pt-BR" sz="1800" dirty="0" smtClean="0"/>
              <a:t>estruturam as </a:t>
            </a:r>
            <a:r>
              <a:rPr lang="pt-BR" sz="1800" dirty="0"/>
              <a:t>manifestações artísticas, corporais e linguísticas e ao </a:t>
            </a:r>
            <a:r>
              <a:rPr lang="pt-BR" sz="1800" dirty="0" smtClean="0"/>
              <a:t>reconhecimento de </a:t>
            </a:r>
            <a:r>
              <a:rPr lang="pt-BR" sz="1800" dirty="0"/>
              <a:t>que as práticas de linguagem são produtos culturais </a:t>
            </a:r>
            <a:r>
              <a:rPr lang="pt-BR" sz="1800" dirty="0" smtClean="0"/>
              <a:t>que organizam </a:t>
            </a:r>
            <a:r>
              <a:rPr lang="pt-BR" sz="1800" dirty="0"/>
              <a:t>e estruturam as relações humanas</a:t>
            </a:r>
            <a:r>
              <a:rPr lang="pt-BR" sz="1800" dirty="0" smtClean="0"/>
              <a:t>.</a:t>
            </a:r>
          </a:p>
          <a:p>
            <a:endParaRPr lang="pt-BR" sz="1800" dirty="0"/>
          </a:p>
          <a:p>
            <a:r>
              <a:rPr lang="pt-BR" sz="1800" dirty="0"/>
              <a:t>Cada prática de linguagem propicia ao sujeito uma dimensão </a:t>
            </a:r>
            <a:r>
              <a:rPr lang="pt-BR" sz="1800" dirty="0" smtClean="0"/>
              <a:t>de conhecimentos </a:t>
            </a:r>
            <a:r>
              <a:rPr lang="pt-BR" sz="1800" dirty="0"/>
              <a:t>à qual ele </a:t>
            </a:r>
            <a:r>
              <a:rPr lang="pt-BR" sz="1800" b="1" dirty="0"/>
              <a:t>não teria acesso de outro modo</a:t>
            </a:r>
            <a:r>
              <a:rPr lang="pt-BR" sz="1800" dirty="0"/>
              <a:t>. </a:t>
            </a:r>
            <a:r>
              <a:rPr lang="pt-BR" sz="1800" dirty="0" smtClean="0"/>
              <a:t>Interagir em </a:t>
            </a:r>
            <a:r>
              <a:rPr lang="pt-BR" sz="1800" dirty="0"/>
              <a:t>diversas línguas, manifestações artísticas e práticas </a:t>
            </a:r>
            <a:r>
              <a:rPr lang="pt-BR" sz="1800" dirty="0" smtClean="0"/>
              <a:t>corporais gera </a:t>
            </a:r>
            <a:r>
              <a:rPr lang="pt-BR" sz="1800" dirty="0"/>
              <a:t>um tipo específico de conhecimento, possibilitando perceber </a:t>
            </a:r>
            <a:r>
              <a:rPr lang="pt-BR" sz="1800" dirty="0" smtClean="0"/>
              <a:t>o mundo </a:t>
            </a:r>
            <a:r>
              <a:rPr lang="pt-BR" sz="1800" dirty="0"/>
              <a:t>e a si próprio de um modo </a:t>
            </a:r>
            <a:r>
              <a:rPr lang="pt-BR" sz="1800" dirty="0" smtClean="0"/>
              <a:t>singular. </a:t>
            </a:r>
            <a:endParaRPr lang="pt-BR" sz="1800" dirty="0">
              <a:solidFill>
                <a:schemeClr val="dk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4743" y="1921901"/>
            <a:ext cx="839552" cy="839552"/>
          </a:xfrm>
          <a:prstGeom prst="ellipse">
            <a:avLst/>
          </a:prstGeom>
          <a:solidFill>
            <a:srgbClr val="FFD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4001" y="2137937"/>
            <a:ext cx="977430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spc="-300" dirty="0" smtClean="0">
                <a:solidFill>
                  <a:schemeClr val="bg1"/>
                </a:solidFill>
              </a:rPr>
              <a:t>A</a:t>
            </a:r>
            <a:endParaRPr lang="pt-BR" sz="6000" b="1" spc="-300" dirty="0">
              <a:solidFill>
                <a:schemeClr val="bg1"/>
              </a:solidFill>
            </a:endParaRPr>
          </a:p>
        </p:txBody>
      </p:sp>
      <p:sp>
        <p:nvSpPr>
          <p:cNvPr id="15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Educação Física: Ensino Fundamental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146" y="593401"/>
            <a:ext cx="2666692" cy="294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FFD413"/>
                </a:solidFill>
              </a:rPr>
              <a:t>Componente das Linguagens</a:t>
            </a:r>
            <a:endParaRPr lang="en-US" dirty="0">
              <a:solidFill>
                <a:srgbClr val="FFD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0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PADRAO CROMATICO LEMANN">
      <a:dk1>
        <a:srgbClr val="083050"/>
      </a:dk1>
      <a:lt1>
        <a:sysClr val="window" lastClr="FFFFFF"/>
      </a:lt1>
      <a:dk2>
        <a:srgbClr val="2CB781"/>
      </a:dk2>
      <a:lt2>
        <a:srgbClr val="BFD730"/>
      </a:lt2>
      <a:accent1>
        <a:srgbClr val="0D9C4A"/>
      </a:accent1>
      <a:accent2>
        <a:srgbClr val="EF4123"/>
      </a:accent2>
      <a:accent3>
        <a:srgbClr val="B3C135"/>
      </a:accent3>
      <a:accent4>
        <a:srgbClr val="FAA41A"/>
      </a:accent4>
      <a:accent5>
        <a:srgbClr val="00B5AF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 2">
      <a:majorFont>
        <a:latin typeface="Effra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ffra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lnSpc>
            <a:spcPts val="9600"/>
          </a:lnSpc>
          <a:defRPr dirty="0" err="1" smtClean="0">
            <a:latin typeface="Effra Light" charset="0"/>
            <a:cs typeface="Effra Light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Subdivisória">
  <a:themeElements>
    <a:clrScheme name="padrao LEMANN">
      <a:dk1>
        <a:srgbClr val="2CB781"/>
      </a:dk1>
      <a:lt1>
        <a:sysClr val="window" lastClr="FFFFFF"/>
      </a:lt1>
      <a:dk2>
        <a:srgbClr val="083050"/>
      </a:dk2>
      <a:lt2>
        <a:srgbClr val="BFD730"/>
      </a:lt2>
      <a:accent1>
        <a:srgbClr val="0D9C4A"/>
      </a:accent1>
      <a:accent2>
        <a:srgbClr val="EF4123"/>
      </a:accent2>
      <a:accent3>
        <a:srgbClr val="B3C135"/>
      </a:accent3>
      <a:accent4>
        <a:srgbClr val="FAA41A"/>
      </a:accent4>
      <a:accent5>
        <a:srgbClr val="00B5AF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993</TotalTime>
  <Words>4946</Words>
  <Application>Microsoft Office PowerPoint</Application>
  <PresentationFormat>Apresentação na tela (16:9)</PresentationFormat>
  <Paragraphs>867</Paragraphs>
  <Slides>118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118</vt:i4>
      </vt:variant>
    </vt:vector>
  </HeadingPairs>
  <TitlesOfParts>
    <vt:vector size="132" baseType="lpstr">
      <vt:lpstr>ＭＳ Ｐゴシック</vt:lpstr>
      <vt:lpstr>Arial</vt:lpstr>
      <vt:lpstr>Cabin</vt:lpstr>
      <vt:lpstr>Calibri</vt:lpstr>
      <vt:lpstr>Effra</vt:lpstr>
      <vt:lpstr>Effra Heavy</vt:lpstr>
      <vt:lpstr>Effra Light</vt:lpstr>
      <vt:lpstr>Effra Medium</vt:lpstr>
      <vt:lpstr>Georgia</vt:lpstr>
      <vt:lpstr>Lucida Grande</vt:lpstr>
      <vt:lpstr>Roboto Slab</vt:lpstr>
      <vt:lpstr>Default Theme</vt:lpstr>
      <vt:lpstr>1_Subdivisória</vt:lpstr>
      <vt:lpstr>Office Theme</vt:lpstr>
      <vt:lpstr>Leituras da BNCC</vt:lpstr>
      <vt:lpstr>BNCC na perspectiva do MEC</vt:lpstr>
      <vt:lpstr>[...] Para apropriação de um conjunto de conhecimentos e habilidades que permitam as novas gerações compreender e intervir o/no mundo que habitamos. Mas esse propósito, não se orienta exclusivamente no sucesso dos sujeitos individuais, mas fundamentalmente na possibilidade/esperança de que a apropriação desses conhecimentos possa resultar no bem comum.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Polêmicas da mudança de percurso</vt:lpstr>
      <vt:lpstr>Apresentação do PowerPoint</vt:lpstr>
      <vt:lpstr>Apresentação do PowerPoint</vt:lpstr>
      <vt:lpstr>Polêmicas da mudança de percurso</vt:lpstr>
      <vt:lpstr>Polêmicas da mudança de percurso</vt:lpstr>
      <vt:lpstr>A ideia de “Competência”</vt:lpstr>
      <vt:lpstr>Polêmicas da mudança de percurso</vt:lpstr>
      <vt:lpstr>Apresentação do PowerPoint</vt:lpstr>
      <vt:lpstr>Apresentação do PowerPoint</vt:lpstr>
      <vt:lpstr>Apresentação do PowerPoint</vt:lpstr>
      <vt:lpstr>Apresentação do PowerPoint</vt:lpstr>
      <vt:lpstr>Polêmicas da mudança de percurso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Thiago Lyra</dc:creator>
  <cp:lastModifiedBy>SOLANGE BEATRIZ BILLIG GARCÊS</cp:lastModifiedBy>
  <cp:revision>115</cp:revision>
  <dcterms:created xsi:type="dcterms:W3CDTF">2018-02-20T13:13:59Z</dcterms:created>
  <dcterms:modified xsi:type="dcterms:W3CDTF">2018-05-12T15:23:52Z</dcterms:modified>
</cp:coreProperties>
</file>